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 r:id="rId2"/>
    <p:sldId id="318" r:id="rId3"/>
    <p:sldId id="264" r:id="rId4"/>
    <p:sldId id="263" r:id="rId5"/>
    <p:sldId id="257" r:id="rId6"/>
    <p:sldId id="259" r:id="rId7"/>
    <p:sldId id="262" r:id="rId8"/>
    <p:sldId id="266" r:id="rId9"/>
    <p:sldId id="267" r:id="rId10"/>
    <p:sldId id="268" r:id="rId11"/>
    <p:sldId id="269" r:id="rId12"/>
    <p:sldId id="270" r:id="rId13"/>
    <p:sldId id="271" r:id="rId14"/>
    <p:sldId id="323"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302" r:id="rId29"/>
    <p:sldId id="286" r:id="rId30"/>
    <p:sldId id="287" r:id="rId31"/>
    <p:sldId id="288" r:id="rId32"/>
    <p:sldId id="289" r:id="rId33"/>
    <p:sldId id="290" r:id="rId34"/>
    <p:sldId id="291" r:id="rId35"/>
    <p:sldId id="292" r:id="rId36"/>
    <p:sldId id="293" r:id="rId37"/>
    <p:sldId id="294" r:id="rId38"/>
    <p:sldId id="295" r:id="rId39"/>
    <p:sldId id="296" r:id="rId40"/>
    <p:sldId id="312" r:id="rId41"/>
    <p:sldId id="297" r:id="rId42"/>
    <p:sldId id="305" r:id="rId43"/>
    <p:sldId id="306" r:id="rId44"/>
    <p:sldId id="307" r:id="rId45"/>
    <p:sldId id="308" r:id="rId46"/>
    <p:sldId id="303" r:id="rId47"/>
    <p:sldId id="317" r:id="rId48"/>
    <p:sldId id="311" r:id="rId49"/>
    <p:sldId id="313" r:id="rId50"/>
    <p:sldId id="304" r:id="rId51"/>
    <p:sldId id="309" r:id="rId52"/>
    <p:sldId id="310" r:id="rId53"/>
    <p:sldId id="314" r:id="rId54"/>
    <p:sldId id="315" r:id="rId55"/>
    <p:sldId id="319" r:id="rId56"/>
    <p:sldId id="320" r:id="rId57"/>
    <p:sldId id="321" r:id="rId58"/>
    <p:sldId id="316" r:id="rId59"/>
    <p:sldId id="322" r:id="rId60"/>
    <p:sldId id="324"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83" autoAdjust="0"/>
    <p:restoredTop sz="94660"/>
  </p:normalViewPr>
  <p:slideViewPr>
    <p:cSldViewPr snapToGrid="0">
      <p:cViewPr varScale="1">
        <p:scale>
          <a:sx n="114" d="100"/>
          <a:sy n="114" d="100"/>
        </p:scale>
        <p:origin x="42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D43012-D791-4DE7-A4A4-0F6FCB74FF70}" type="datetimeFigureOut">
              <a:rPr lang="en-US" smtClean="0"/>
              <a:t>3/7/2021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B1DF7C-3CCF-49BA-A5E9-7DE9E4DF6F2E}" type="slidenum">
              <a:rPr lang="en-US" smtClean="0"/>
              <a:t>‹#›</a:t>
            </a:fld>
            <a:endParaRPr lang="en-US"/>
          </a:p>
        </p:txBody>
      </p:sp>
    </p:spTree>
    <p:extLst>
      <p:ext uri="{BB962C8B-B14F-4D97-AF65-F5344CB8AC3E}">
        <p14:creationId xmlns:p14="http://schemas.microsoft.com/office/powerpoint/2010/main" val="40189186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16B2F-81EB-4792-8BB8-85AD653879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34766A5-E752-4B1F-BF74-B4BD96CF99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2E2FC7-3EA3-4514-B5D6-DB276F1BF563}"/>
              </a:ext>
            </a:extLst>
          </p:cNvPr>
          <p:cNvSpPr>
            <a:spLocks noGrp="1"/>
          </p:cNvSpPr>
          <p:nvPr>
            <p:ph type="dt" sz="half" idx="10"/>
          </p:nvPr>
        </p:nvSpPr>
        <p:spPr/>
        <p:txBody>
          <a:bodyPr/>
          <a:lstStyle/>
          <a:p>
            <a:fld id="{82173578-B2CA-47D8-8678-7B6DA625C00B}" type="datetimeFigureOut">
              <a:rPr lang="en-US" smtClean="0"/>
              <a:t>3/7/2021</a:t>
            </a:fld>
            <a:endParaRPr lang="en-US"/>
          </a:p>
        </p:txBody>
      </p:sp>
      <p:sp>
        <p:nvSpPr>
          <p:cNvPr id="5" name="Footer Placeholder 4">
            <a:extLst>
              <a:ext uri="{FF2B5EF4-FFF2-40B4-BE49-F238E27FC236}">
                <a16:creationId xmlns:a16="http://schemas.microsoft.com/office/drawing/2014/main" id="{AF8F1452-6456-4CA0-B5AD-DB8E35D3C9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636AF9-D2E7-48E7-BE05-E93DC2A7CEA6}"/>
              </a:ext>
            </a:extLst>
          </p:cNvPr>
          <p:cNvSpPr>
            <a:spLocks noGrp="1"/>
          </p:cNvSpPr>
          <p:nvPr>
            <p:ph type="sldNum" sz="quarter" idx="12"/>
          </p:nvPr>
        </p:nvSpPr>
        <p:spPr/>
        <p:txBody>
          <a:bodyPr/>
          <a:lstStyle/>
          <a:p>
            <a:fld id="{C67545EA-4EC7-48A5-803E-8D202C8DF1B6}" type="slidenum">
              <a:rPr lang="en-US" smtClean="0"/>
              <a:t>‹#›</a:t>
            </a:fld>
            <a:endParaRPr lang="en-US"/>
          </a:p>
        </p:txBody>
      </p:sp>
    </p:spTree>
    <p:extLst>
      <p:ext uri="{BB962C8B-B14F-4D97-AF65-F5344CB8AC3E}">
        <p14:creationId xmlns:p14="http://schemas.microsoft.com/office/powerpoint/2010/main" val="395801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461EE-D7E9-4C0F-AFCD-2B5DE7963F8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DFBD1F-5616-45C1-A732-6A8C3B4487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A6AF65-1585-454C-BE8B-2B921355B7C1}"/>
              </a:ext>
            </a:extLst>
          </p:cNvPr>
          <p:cNvSpPr>
            <a:spLocks noGrp="1"/>
          </p:cNvSpPr>
          <p:nvPr>
            <p:ph type="dt" sz="half" idx="10"/>
          </p:nvPr>
        </p:nvSpPr>
        <p:spPr/>
        <p:txBody>
          <a:bodyPr/>
          <a:lstStyle/>
          <a:p>
            <a:fld id="{82173578-B2CA-47D8-8678-7B6DA625C00B}" type="datetimeFigureOut">
              <a:rPr lang="en-US" smtClean="0"/>
              <a:t>3/7/2021</a:t>
            </a:fld>
            <a:endParaRPr lang="en-US"/>
          </a:p>
        </p:txBody>
      </p:sp>
      <p:sp>
        <p:nvSpPr>
          <p:cNvPr id="5" name="Footer Placeholder 4">
            <a:extLst>
              <a:ext uri="{FF2B5EF4-FFF2-40B4-BE49-F238E27FC236}">
                <a16:creationId xmlns:a16="http://schemas.microsoft.com/office/drawing/2014/main" id="{605AE41D-3457-47E2-9BBB-ECB23AD879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9B8BDB-EC45-41B1-8002-E375CF6F2784}"/>
              </a:ext>
            </a:extLst>
          </p:cNvPr>
          <p:cNvSpPr>
            <a:spLocks noGrp="1"/>
          </p:cNvSpPr>
          <p:nvPr>
            <p:ph type="sldNum" sz="quarter" idx="12"/>
          </p:nvPr>
        </p:nvSpPr>
        <p:spPr/>
        <p:txBody>
          <a:bodyPr/>
          <a:lstStyle/>
          <a:p>
            <a:fld id="{C67545EA-4EC7-48A5-803E-8D202C8DF1B6}" type="slidenum">
              <a:rPr lang="en-US" smtClean="0"/>
              <a:t>‹#›</a:t>
            </a:fld>
            <a:endParaRPr lang="en-US"/>
          </a:p>
        </p:txBody>
      </p:sp>
    </p:spTree>
    <p:extLst>
      <p:ext uri="{BB962C8B-B14F-4D97-AF65-F5344CB8AC3E}">
        <p14:creationId xmlns:p14="http://schemas.microsoft.com/office/powerpoint/2010/main" val="1472620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661BBC-8543-41F8-86E3-7382E8A8C0C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55D69D-5501-4A85-8506-8767F9B1C42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DE97D9-3EF7-4351-93CE-98D4E3A7AB39}"/>
              </a:ext>
            </a:extLst>
          </p:cNvPr>
          <p:cNvSpPr>
            <a:spLocks noGrp="1"/>
          </p:cNvSpPr>
          <p:nvPr>
            <p:ph type="dt" sz="half" idx="10"/>
          </p:nvPr>
        </p:nvSpPr>
        <p:spPr/>
        <p:txBody>
          <a:bodyPr/>
          <a:lstStyle/>
          <a:p>
            <a:fld id="{82173578-B2CA-47D8-8678-7B6DA625C00B}" type="datetimeFigureOut">
              <a:rPr lang="en-US" smtClean="0"/>
              <a:t>3/7/2021</a:t>
            </a:fld>
            <a:endParaRPr lang="en-US"/>
          </a:p>
        </p:txBody>
      </p:sp>
      <p:sp>
        <p:nvSpPr>
          <p:cNvPr id="5" name="Footer Placeholder 4">
            <a:extLst>
              <a:ext uri="{FF2B5EF4-FFF2-40B4-BE49-F238E27FC236}">
                <a16:creationId xmlns:a16="http://schemas.microsoft.com/office/drawing/2014/main" id="{16EA30B9-22E0-4130-A8DB-83399E5D76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346818-70C5-498F-A832-EB8611CDF484}"/>
              </a:ext>
            </a:extLst>
          </p:cNvPr>
          <p:cNvSpPr>
            <a:spLocks noGrp="1"/>
          </p:cNvSpPr>
          <p:nvPr>
            <p:ph type="sldNum" sz="quarter" idx="12"/>
          </p:nvPr>
        </p:nvSpPr>
        <p:spPr/>
        <p:txBody>
          <a:bodyPr/>
          <a:lstStyle/>
          <a:p>
            <a:fld id="{C67545EA-4EC7-48A5-803E-8D202C8DF1B6}" type="slidenum">
              <a:rPr lang="en-US" smtClean="0"/>
              <a:t>‹#›</a:t>
            </a:fld>
            <a:endParaRPr lang="en-US"/>
          </a:p>
        </p:txBody>
      </p:sp>
    </p:spTree>
    <p:extLst>
      <p:ext uri="{BB962C8B-B14F-4D97-AF65-F5344CB8AC3E}">
        <p14:creationId xmlns:p14="http://schemas.microsoft.com/office/powerpoint/2010/main" val="2284940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CA626-4499-4BA7-8307-4DA8DE8D41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88B2B8-0EA4-4EB2-BE91-63D2AE6A47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4AE554-50CA-4B66-B923-AFF521B542A2}"/>
              </a:ext>
            </a:extLst>
          </p:cNvPr>
          <p:cNvSpPr>
            <a:spLocks noGrp="1"/>
          </p:cNvSpPr>
          <p:nvPr>
            <p:ph type="dt" sz="half" idx="10"/>
          </p:nvPr>
        </p:nvSpPr>
        <p:spPr/>
        <p:txBody>
          <a:bodyPr/>
          <a:lstStyle/>
          <a:p>
            <a:fld id="{82173578-B2CA-47D8-8678-7B6DA625C00B}" type="datetimeFigureOut">
              <a:rPr lang="en-US" smtClean="0"/>
              <a:t>3/7/2021</a:t>
            </a:fld>
            <a:endParaRPr lang="en-US"/>
          </a:p>
        </p:txBody>
      </p:sp>
      <p:sp>
        <p:nvSpPr>
          <p:cNvPr id="5" name="Footer Placeholder 4">
            <a:extLst>
              <a:ext uri="{FF2B5EF4-FFF2-40B4-BE49-F238E27FC236}">
                <a16:creationId xmlns:a16="http://schemas.microsoft.com/office/drawing/2014/main" id="{EB51F82B-B997-4E05-AF44-6D9AE01EA9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EDADAE-56AC-4605-AF2F-AF578673DB67}"/>
              </a:ext>
            </a:extLst>
          </p:cNvPr>
          <p:cNvSpPr>
            <a:spLocks noGrp="1"/>
          </p:cNvSpPr>
          <p:nvPr>
            <p:ph type="sldNum" sz="quarter" idx="12"/>
          </p:nvPr>
        </p:nvSpPr>
        <p:spPr/>
        <p:txBody>
          <a:bodyPr/>
          <a:lstStyle/>
          <a:p>
            <a:fld id="{C67545EA-4EC7-48A5-803E-8D202C8DF1B6}" type="slidenum">
              <a:rPr lang="en-US" smtClean="0"/>
              <a:t>‹#›</a:t>
            </a:fld>
            <a:endParaRPr lang="en-US"/>
          </a:p>
        </p:txBody>
      </p:sp>
    </p:spTree>
    <p:extLst>
      <p:ext uri="{BB962C8B-B14F-4D97-AF65-F5344CB8AC3E}">
        <p14:creationId xmlns:p14="http://schemas.microsoft.com/office/powerpoint/2010/main" val="3131157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4C5EB-ABF6-4323-89B7-4062E3FF19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7009A0-FFAE-4A02-ABAB-B440C4A98B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87B441D-0F37-49D3-9AAC-631F89948B2D}"/>
              </a:ext>
            </a:extLst>
          </p:cNvPr>
          <p:cNvSpPr>
            <a:spLocks noGrp="1"/>
          </p:cNvSpPr>
          <p:nvPr>
            <p:ph type="dt" sz="half" idx="10"/>
          </p:nvPr>
        </p:nvSpPr>
        <p:spPr/>
        <p:txBody>
          <a:bodyPr/>
          <a:lstStyle/>
          <a:p>
            <a:fld id="{82173578-B2CA-47D8-8678-7B6DA625C00B}" type="datetimeFigureOut">
              <a:rPr lang="en-US" smtClean="0"/>
              <a:t>3/7/2021</a:t>
            </a:fld>
            <a:endParaRPr lang="en-US"/>
          </a:p>
        </p:txBody>
      </p:sp>
      <p:sp>
        <p:nvSpPr>
          <p:cNvPr id="5" name="Footer Placeholder 4">
            <a:extLst>
              <a:ext uri="{FF2B5EF4-FFF2-40B4-BE49-F238E27FC236}">
                <a16:creationId xmlns:a16="http://schemas.microsoft.com/office/drawing/2014/main" id="{185ED3D1-009E-43A1-B06F-176EBB6998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8F5147-A0B0-41CB-883C-DC23A6D04A30}"/>
              </a:ext>
            </a:extLst>
          </p:cNvPr>
          <p:cNvSpPr>
            <a:spLocks noGrp="1"/>
          </p:cNvSpPr>
          <p:nvPr>
            <p:ph type="sldNum" sz="quarter" idx="12"/>
          </p:nvPr>
        </p:nvSpPr>
        <p:spPr/>
        <p:txBody>
          <a:bodyPr/>
          <a:lstStyle/>
          <a:p>
            <a:fld id="{C67545EA-4EC7-48A5-803E-8D202C8DF1B6}" type="slidenum">
              <a:rPr lang="en-US" smtClean="0"/>
              <a:t>‹#›</a:t>
            </a:fld>
            <a:endParaRPr lang="en-US"/>
          </a:p>
        </p:txBody>
      </p:sp>
    </p:spTree>
    <p:extLst>
      <p:ext uri="{BB962C8B-B14F-4D97-AF65-F5344CB8AC3E}">
        <p14:creationId xmlns:p14="http://schemas.microsoft.com/office/powerpoint/2010/main" val="447901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832C6-466A-49EA-98C8-699E154034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5D995F-9B38-422C-87C1-31FC6BAD095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C3F4A86-E54A-4B10-B541-5FCB96F6165E}"/>
              </a:ext>
            </a:extLst>
          </p:cNvPr>
          <p:cNvSpPr>
            <a:spLocks noGrp="1"/>
          </p:cNvSpPr>
          <p:nvPr>
            <p:ph type="dt" sz="half" idx="10"/>
          </p:nvPr>
        </p:nvSpPr>
        <p:spPr/>
        <p:txBody>
          <a:bodyPr/>
          <a:lstStyle/>
          <a:p>
            <a:fld id="{82173578-B2CA-47D8-8678-7B6DA625C00B}" type="datetimeFigureOut">
              <a:rPr lang="en-US" smtClean="0"/>
              <a:t>3/7/2021</a:t>
            </a:fld>
            <a:endParaRPr lang="en-US"/>
          </a:p>
        </p:txBody>
      </p:sp>
      <p:sp>
        <p:nvSpPr>
          <p:cNvPr id="6" name="Footer Placeholder 5">
            <a:extLst>
              <a:ext uri="{FF2B5EF4-FFF2-40B4-BE49-F238E27FC236}">
                <a16:creationId xmlns:a16="http://schemas.microsoft.com/office/drawing/2014/main" id="{E6582361-F814-4E08-AF4E-40558716C9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5EB087-1813-4BD7-8A33-47AC8B3CD84D}"/>
              </a:ext>
            </a:extLst>
          </p:cNvPr>
          <p:cNvSpPr>
            <a:spLocks noGrp="1"/>
          </p:cNvSpPr>
          <p:nvPr>
            <p:ph type="sldNum" sz="quarter" idx="12"/>
          </p:nvPr>
        </p:nvSpPr>
        <p:spPr/>
        <p:txBody>
          <a:bodyPr/>
          <a:lstStyle/>
          <a:p>
            <a:fld id="{C67545EA-4EC7-48A5-803E-8D202C8DF1B6}" type="slidenum">
              <a:rPr lang="en-US" smtClean="0"/>
              <a:t>‹#›</a:t>
            </a:fld>
            <a:endParaRPr lang="en-US"/>
          </a:p>
        </p:txBody>
      </p:sp>
    </p:spTree>
    <p:extLst>
      <p:ext uri="{BB962C8B-B14F-4D97-AF65-F5344CB8AC3E}">
        <p14:creationId xmlns:p14="http://schemas.microsoft.com/office/powerpoint/2010/main" val="4140324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66572-11BC-4EFB-A601-85FCC6BD902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D1F9A3E-572C-49BC-8587-ADA249130D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2F0A19A-B1EC-4643-B138-C115E4EB95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E0B505-4683-42AB-9693-AB911653E5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B4B3CC-43E7-4DE5-99B0-1CA06F9330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5D65666-DC9D-4D8E-BAD9-4AD7457FF045}"/>
              </a:ext>
            </a:extLst>
          </p:cNvPr>
          <p:cNvSpPr>
            <a:spLocks noGrp="1"/>
          </p:cNvSpPr>
          <p:nvPr>
            <p:ph type="dt" sz="half" idx="10"/>
          </p:nvPr>
        </p:nvSpPr>
        <p:spPr/>
        <p:txBody>
          <a:bodyPr/>
          <a:lstStyle/>
          <a:p>
            <a:fld id="{82173578-B2CA-47D8-8678-7B6DA625C00B}" type="datetimeFigureOut">
              <a:rPr lang="en-US" smtClean="0"/>
              <a:t>3/7/2021</a:t>
            </a:fld>
            <a:endParaRPr lang="en-US"/>
          </a:p>
        </p:txBody>
      </p:sp>
      <p:sp>
        <p:nvSpPr>
          <p:cNvPr id="8" name="Footer Placeholder 7">
            <a:extLst>
              <a:ext uri="{FF2B5EF4-FFF2-40B4-BE49-F238E27FC236}">
                <a16:creationId xmlns:a16="http://schemas.microsoft.com/office/drawing/2014/main" id="{3A973106-0421-4436-9F09-D220DE26BE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30BEAA5-2680-462A-9226-EEB15A4DF2DD}"/>
              </a:ext>
            </a:extLst>
          </p:cNvPr>
          <p:cNvSpPr>
            <a:spLocks noGrp="1"/>
          </p:cNvSpPr>
          <p:nvPr>
            <p:ph type="sldNum" sz="quarter" idx="12"/>
          </p:nvPr>
        </p:nvSpPr>
        <p:spPr/>
        <p:txBody>
          <a:bodyPr/>
          <a:lstStyle/>
          <a:p>
            <a:fld id="{C67545EA-4EC7-48A5-803E-8D202C8DF1B6}" type="slidenum">
              <a:rPr lang="en-US" smtClean="0"/>
              <a:t>‹#›</a:t>
            </a:fld>
            <a:endParaRPr lang="en-US"/>
          </a:p>
        </p:txBody>
      </p:sp>
    </p:spTree>
    <p:extLst>
      <p:ext uri="{BB962C8B-B14F-4D97-AF65-F5344CB8AC3E}">
        <p14:creationId xmlns:p14="http://schemas.microsoft.com/office/powerpoint/2010/main" val="593773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20699-5AD0-419C-92EB-B3471E56F7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E429C09-10F1-4BBE-AAE5-5DE86EC6A400}"/>
              </a:ext>
            </a:extLst>
          </p:cNvPr>
          <p:cNvSpPr>
            <a:spLocks noGrp="1"/>
          </p:cNvSpPr>
          <p:nvPr>
            <p:ph type="dt" sz="half" idx="10"/>
          </p:nvPr>
        </p:nvSpPr>
        <p:spPr/>
        <p:txBody>
          <a:bodyPr/>
          <a:lstStyle/>
          <a:p>
            <a:fld id="{82173578-B2CA-47D8-8678-7B6DA625C00B}" type="datetimeFigureOut">
              <a:rPr lang="en-US" smtClean="0"/>
              <a:t>3/7/2021</a:t>
            </a:fld>
            <a:endParaRPr lang="en-US"/>
          </a:p>
        </p:txBody>
      </p:sp>
      <p:sp>
        <p:nvSpPr>
          <p:cNvPr id="4" name="Footer Placeholder 3">
            <a:extLst>
              <a:ext uri="{FF2B5EF4-FFF2-40B4-BE49-F238E27FC236}">
                <a16:creationId xmlns:a16="http://schemas.microsoft.com/office/drawing/2014/main" id="{1C32AB70-5A4C-4CB8-B673-17F5AA255B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C71232C-5B95-4E69-AF5D-91BE01E0447F}"/>
              </a:ext>
            </a:extLst>
          </p:cNvPr>
          <p:cNvSpPr>
            <a:spLocks noGrp="1"/>
          </p:cNvSpPr>
          <p:nvPr>
            <p:ph type="sldNum" sz="quarter" idx="12"/>
          </p:nvPr>
        </p:nvSpPr>
        <p:spPr/>
        <p:txBody>
          <a:bodyPr/>
          <a:lstStyle/>
          <a:p>
            <a:fld id="{C67545EA-4EC7-48A5-803E-8D202C8DF1B6}" type="slidenum">
              <a:rPr lang="en-US" smtClean="0"/>
              <a:t>‹#›</a:t>
            </a:fld>
            <a:endParaRPr lang="en-US"/>
          </a:p>
        </p:txBody>
      </p:sp>
    </p:spTree>
    <p:extLst>
      <p:ext uri="{BB962C8B-B14F-4D97-AF65-F5344CB8AC3E}">
        <p14:creationId xmlns:p14="http://schemas.microsoft.com/office/powerpoint/2010/main" val="3341939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86FACE-DA9C-4D14-9CC7-1B5435AC8BD7}"/>
              </a:ext>
            </a:extLst>
          </p:cNvPr>
          <p:cNvSpPr>
            <a:spLocks noGrp="1"/>
          </p:cNvSpPr>
          <p:nvPr>
            <p:ph type="dt" sz="half" idx="10"/>
          </p:nvPr>
        </p:nvSpPr>
        <p:spPr/>
        <p:txBody>
          <a:bodyPr/>
          <a:lstStyle/>
          <a:p>
            <a:fld id="{82173578-B2CA-47D8-8678-7B6DA625C00B}" type="datetimeFigureOut">
              <a:rPr lang="en-US" smtClean="0"/>
              <a:t>3/7/2021</a:t>
            </a:fld>
            <a:endParaRPr lang="en-US"/>
          </a:p>
        </p:txBody>
      </p:sp>
      <p:sp>
        <p:nvSpPr>
          <p:cNvPr id="3" name="Footer Placeholder 2">
            <a:extLst>
              <a:ext uri="{FF2B5EF4-FFF2-40B4-BE49-F238E27FC236}">
                <a16:creationId xmlns:a16="http://schemas.microsoft.com/office/drawing/2014/main" id="{4E31ACB9-5B69-45B3-98AA-3A578415A8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54408A-F0EA-414D-955B-606E458868B4}"/>
              </a:ext>
            </a:extLst>
          </p:cNvPr>
          <p:cNvSpPr>
            <a:spLocks noGrp="1"/>
          </p:cNvSpPr>
          <p:nvPr>
            <p:ph type="sldNum" sz="quarter" idx="12"/>
          </p:nvPr>
        </p:nvSpPr>
        <p:spPr/>
        <p:txBody>
          <a:bodyPr/>
          <a:lstStyle/>
          <a:p>
            <a:fld id="{C67545EA-4EC7-48A5-803E-8D202C8DF1B6}" type="slidenum">
              <a:rPr lang="en-US" smtClean="0"/>
              <a:t>‹#›</a:t>
            </a:fld>
            <a:endParaRPr lang="en-US"/>
          </a:p>
        </p:txBody>
      </p:sp>
    </p:spTree>
    <p:extLst>
      <p:ext uri="{BB962C8B-B14F-4D97-AF65-F5344CB8AC3E}">
        <p14:creationId xmlns:p14="http://schemas.microsoft.com/office/powerpoint/2010/main" val="2563786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A919A-57B3-4941-9773-10646BB0C8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5EBA5A2-4B86-4536-9A8D-FFAA075E13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026F1D-DF92-4512-B356-C4C24E0977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E1BB5C-937E-405B-B484-3FE7FDF62FAE}"/>
              </a:ext>
            </a:extLst>
          </p:cNvPr>
          <p:cNvSpPr>
            <a:spLocks noGrp="1"/>
          </p:cNvSpPr>
          <p:nvPr>
            <p:ph type="dt" sz="half" idx="10"/>
          </p:nvPr>
        </p:nvSpPr>
        <p:spPr/>
        <p:txBody>
          <a:bodyPr/>
          <a:lstStyle/>
          <a:p>
            <a:fld id="{82173578-B2CA-47D8-8678-7B6DA625C00B}" type="datetimeFigureOut">
              <a:rPr lang="en-US" smtClean="0"/>
              <a:t>3/7/2021</a:t>
            </a:fld>
            <a:endParaRPr lang="en-US"/>
          </a:p>
        </p:txBody>
      </p:sp>
      <p:sp>
        <p:nvSpPr>
          <p:cNvPr id="6" name="Footer Placeholder 5">
            <a:extLst>
              <a:ext uri="{FF2B5EF4-FFF2-40B4-BE49-F238E27FC236}">
                <a16:creationId xmlns:a16="http://schemas.microsoft.com/office/drawing/2014/main" id="{00F936D4-D57E-40DB-9E16-F1724FE28D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63002A-CB33-4D7E-A895-C79B736EF057}"/>
              </a:ext>
            </a:extLst>
          </p:cNvPr>
          <p:cNvSpPr>
            <a:spLocks noGrp="1"/>
          </p:cNvSpPr>
          <p:nvPr>
            <p:ph type="sldNum" sz="quarter" idx="12"/>
          </p:nvPr>
        </p:nvSpPr>
        <p:spPr/>
        <p:txBody>
          <a:bodyPr/>
          <a:lstStyle/>
          <a:p>
            <a:fld id="{C67545EA-4EC7-48A5-803E-8D202C8DF1B6}" type="slidenum">
              <a:rPr lang="en-US" smtClean="0"/>
              <a:t>‹#›</a:t>
            </a:fld>
            <a:endParaRPr lang="en-US"/>
          </a:p>
        </p:txBody>
      </p:sp>
    </p:spTree>
    <p:extLst>
      <p:ext uri="{BB962C8B-B14F-4D97-AF65-F5344CB8AC3E}">
        <p14:creationId xmlns:p14="http://schemas.microsoft.com/office/powerpoint/2010/main" val="4158023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E24F0-06CB-4FFA-B78E-78670A5E2A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0D5D33-1F71-4672-89E9-19C98AA433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DF75707-F377-4BC8-85B7-77B412553F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F5F450-5351-4421-9453-3D6F16DED6A8}"/>
              </a:ext>
            </a:extLst>
          </p:cNvPr>
          <p:cNvSpPr>
            <a:spLocks noGrp="1"/>
          </p:cNvSpPr>
          <p:nvPr>
            <p:ph type="dt" sz="half" idx="10"/>
          </p:nvPr>
        </p:nvSpPr>
        <p:spPr/>
        <p:txBody>
          <a:bodyPr/>
          <a:lstStyle/>
          <a:p>
            <a:fld id="{82173578-B2CA-47D8-8678-7B6DA625C00B}" type="datetimeFigureOut">
              <a:rPr lang="en-US" smtClean="0"/>
              <a:t>3/7/2021</a:t>
            </a:fld>
            <a:endParaRPr lang="en-US"/>
          </a:p>
        </p:txBody>
      </p:sp>
      <p:sp>
        <p:nvSpPr>
          <p:cNvPr id="6" name="Footer Placeholder 5">
            <a:extLst>
              <a:ext uri="{FF2B5EF4-FFF2-40B4-BE49-F238E27FC236}">
                <a16:creationId xmlns:a16="http://schemas.microsoft.com/office/drawing/2014/main" id="{454C9E07-ECFE-4921-A168-B941E43830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36354E-F100-4D36-80A8-660AE569BCE1}"/>
              </a:ext>
            </a:extLst>
          </p:cNvPr>
          <p:cNvSpPr>
            <a:spLocks noGrp="1"/>
          </p:cNvSpPr>
          <p:nvPr>
            <p:ph type="sldNum" sz="quarter" idx="12"/>
          </p:nvPr>
        </p:nvSpPr>
        <p:spPr/>
        <p:txBody>
          <a:bodyPr/>
          <a:lstStyle/>
          <a:p>
            <a:fld id="{C67545EA-4EC7-48A5-803E-8D202C8DF1B6}" type="slidenum">
              <a:rPr lang="en-US" smtClean="0"/>
              <a:t>‹#›</a:t>
            </a:fld>
            <a:endParaRPr lang="en-US"/>
          </a:p>
        </p:txBody>
      </p:sp>
    </p:spTree>
    <p:extLst>
      <p:ext uri="{BB962C8B-B14F-4D97-AF65-F5344CB8AC3E}">
        <p14:creationId xmlns:p14="http://schemas.microsoft.com/office/powerpoint/2010/main" val="1072697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5C1F0B-4EC5-427B-9415-BA3BCF46F0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937E7B-2FBC-46CE-B8CA-53C003A518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6CD366-A956-4AB1-801E-6B325C4E7D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173578-B2CA-47D8-8678-7B6DA625C00B}" type="datetimeFigureOut">
              <a:rPr lang="en-US" smtClean="0"/>
              <a:t>3/7/2021</a:t>
            </a:fld>
            <a:endParaRPr lang="en-US"/>
          </a:p>
        </p:txBody>
      </p:sp>
      <p:sp>
        <p:nvSpPr>
          <p:cNvPr id="5" name="Footer Placeholder 4">
            <a:extLst>
              <a:ext uri="{FF2B5EF4-FFF2-40B4-BE49-F238E27FC236}">
                <a16:creationId xmlns:a16="http://schemas.microsoft.com/office/drawing/2014/main" id="{C45278AF-E02F-4910-B750-AE62D369E6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DDA9F5F-D33E-40F8-A7E6-0F4CC1B901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7545EA-4EC7-48A5-803E-8D202C8DF1B6}" type="slidenum">
              <a:rPr lang="en-US" smtClean="0"/>
              <a:t>‹#›</a:t>
            </a:fld>
            <a:endParaRPr lang="en-US"/>
          </a:p>
        </p:txBody>
      </p:sp>
    </p:spTree>
    <p:extLst>
      <p:ext uri="{BB962C8B-B14F-4D97-AF65-F5344CB8AC3E}">
        <p14:creationId xmlns:p14="http://schemas.microsoft.com/office/powerpoint/2010/main" val="4248127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towardsdatascience.com/chi-square-test-for-feature-selection-in-machine-learning-206b1f0b8223" TargetMode="External"/><Relationship Id="rId2" Type="http://schemas.openxmlformats.org/officeDocument/2006/relationships/hyperlink" Target="https://www.quora.com/How-can-I-use-students-T-test-for-feature-selection" TargetMode="External"/><Relationship Id="rId1" Type="http://schemas.openxmlformats.org/officeDocument/2006/relationships/slideLayout" Target="../slideLayouts/slideLayout2.xml"/><Relationship Id="rId4" Type="http://schemas.openxmlformats.org/officeDocument/2006/relationships/hyperlink" Target="https://www.analyticsvidhya.com/blog/2020/06/introduction-anova-statistics-data-science-covid-python/"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stats.stackexchange.com/questions/186184/does-dimensionality-curse-effect-some-models-more-than-other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kaggle.com/c/home-data-for-ml-course/discussion/143364" TargetMode="External"/><Relationship Id="rId2" Type="http://schemas.openxmlformats.org/officeDocument/2006/relationships/hyperlink" Target="https://vitalflux.com/mean-square-error-r-squared-which-one-to-use/#:~:text=Sum%20of%20Squares%20Regression%20is,better%20is%20the%20regression%20model.&amp;text=If%20the%20value%20of%20R,with%20a%20corresponding%20MSE%20%3D%200."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00A6E-08DC-453D-AB38-A2DBB6111330}"/>
              </a:ext>
            </a:extLst>
          </p:cNvPr>
          <p:cNvSpPr>
            <a:spLocks noGrp="1"/>
          </p:cNvSpPr>
          <p:nvPr>
            <p:ph type="ctrTitle"/>
          </p:nvPr>
        </p:nvSpPr>
        <p:spPr/>
        <p:txBody>
          <a:bodyPr/>
          <a:lstStyle/>
          <a:p>
            <a:r>
              <a:rPr lang="en-US" dirty="0"/>
              <a:t>Machine Learning</a:t>
            </a:r>
          </a:p>
        </p:txBody>
      </p:sp>
      <p:sp>
        <p:nvSpPr>
          <p:cNvPr id="3" name="Subtitle 2">
            <a:extLst>
              <a:ext uri="{FF2B5EF4-FFF2-40B4-BE49-F238E27FC236}">
                <a16:creationId xmlns:a16="http://schemas.microsoft.com/office/drawing/2014/main" id="{F66CEDF5-9F84-44B0-B7D1-AD385951FED3}"/>
              </a:ext>
            </a:extLst>
          </p:cNvPr>
          <p:cNvSpPr>
            <a:spLocks noGrp="1"/>
          </p:cNvSpPr>
          <p:nvPr>
            <p:ph type="subTitle" idx="1"/>
          </p:nvPr>
        </p:nvSpPr>
        <p:spPr/>
        <p:txBody>
          <a:bodyPr/>
          <a:lstStyle/>
          <a:p>
            <a:r>
              <a:rPr lang="en-US" dirty="0"/>
              <a:t>Notes: Murad </a:t>
            </a:r>
            <a:r>
              <a:rPr lang="en-US" dirty="0" err="1"/>
              <a:t>Popattia</a:t>
            </a:r>
            <a:endParaRPr lang="en-US" dirty="0"/>
          </a:p>
        </p:txBody>
      </p:sp>
    </p:spTree>
    <p:extLst>
      <p:ext uri="{BB962C8B-B14F-4D97-AF65-F5344CB8AC3E}">
        <p14:creationId xmlns:p14="http://schemas.microsoft.com/office/powerpoint/2010/main" val="4292133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B355B-B21D-4C0C-A8CC-12F925A8D757}"/>
              </a:ext>
            </a:extLst>
          </p:cNvPr>
          <p:cNvSpPr>
            <a:spLocks noGrp="1"/>
          </p:cNvSpPr>
          <p:nvPr>
            <p:ph type="title"/>
          </p:nvPr>
        </p:nvSpPr>
        <p:spPr/>
        <p:txBody>
          <a:bodyPr/>
          <a:lstStyle/>
          <a:p>
            <a:r>
              <a:rPr lang="en-US" dirty="0"/>
              <a:t>Some optional links</a:t>
            </a:r>
          </a:p>
        </p:txBody>
      </p:sp>
      <p:sp>
        <p:nvSpPr>
          <p:cNvPr id="3" name="Content Placeholder 2">
            <a:extLst>
              <a:ext uri="{FF2B5EF4-FFF2-40B4-BE49-F238E27FC236}">
                <a16:creationId xmlns:a16="http://schemas.microsoft.com/office/drawing/2014/main" id="{B517CC9D-BFE7-4B0C-9FE7-074D94FDEBF2}"/>
              </a:ext>
            </a:extLst>
          </p:cNvPr>
          <p:cNvSpPr>
            <a:spLocks noGrp="1"/>
          </p:cNvSpPr>
          <p:nvPr>
            <p:ph idx="1"/>
          </p:nvPr>
        </p:nvSpPr>
        <p:spPr/>
        <p:txBody>
          <a:bodyPr>
            <a:normAutofit fontScale="92500" lnSpcReduction="10000"/>
          </a:bodyPr>
          <a:lstStyle/>
          <a:p>
            <a:r>
              <a:rPr lang="en-US" dirty="0">
                <a:hlinkClick r:id="rId2"/>
              </a:rPr>
              <a:t>https://www.quora.com/How-can-I-use-students-T-test-for-feature-selection</a:t>
            </a:r>
            <a:endParaRPr lang="en-US" dirty="0"/>
          </a:p>
          <a:p>
            <a:r>
              <a:rPr lang="en-US" dirty="0">
                <a:hlinkClick r:id="rId3"/>
              </a:rPr>
              <a:t>https://towardsdatascience.com/chi-square-test-for-feature-selection-in-machine-learning-206b1f0b8223</a:t>
            </a:r>
            <a:endParaRPr lang="en-US" dirty="0"/>
          </a:p>
          <a:p>
            <a:r>
              <a:rPr lang="en-US" dirty="0">
                <a:hlinkClick r:id="rId4"/>
              </a:rPr>
              <a:t>https://www.analyticsvidhya.com/blog/2020/06/introduction-anova-statistics-data-science-covid-python/</a:t>
            </a:r>
            <a:endParaRPr lang="en-US" dirty="0"/>
          </a:p>
          <a:p>
            <a:endParaRPr lang="en-US" dirty="0"/>
          </a:p>
          <a:p>
            <a:r>
              <a:rPr lang="en-US" dirty="0"/>
              <a:t>In short these all help us to do feature selection, by seeing that which variables are statistically dependent or independent and hence between variables we check for independence and between target and variable we check for dependence to select features for our model.</a:t>
            </a:r>
          </a:p>
          <a:p>
            <a:endParaRPr lang="en-US" dirty="0"/>
          </a:p>
        </p:txBody>
      </p:sp>
    </p:spTree>
    <p:extLst>
      <p:ext uri="{BB962C8B-B14F-4D97-AF65-F5344CB8AC3E}">
        <p14:creationId xmlns:p14="http://schemas.microsoft.com/office/powerpoint/2010/main" val="1732027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71EC9-86BF-4D18-894D-9AD6BCF4AC4C}"/>
              </a:ext>
            </a:extLst>
          </p:cNvPr>
          <p:cNvSpPr>
            <a:spLocks noGrp="1"/>
          </p:cNvSpPr>
          <p:nvPr>
            <p:ph type="title"/>
          </p:nvPr>
        </p:nvSpPr>
        <p:spPr/>
        <p:txBody>
          <a:bodyPr/>
          <a:lstStyle/>
          <a:p>
            <a:pPr algn="l"/>
            <a:r>
              <a:rPr lang="en-US" b="0" i="0" dirty="0">
                <a:effectLst/>
                <a:latin typeface="Roboto"/>
              </a:rPr>
              <a:t>Performance Metrics For Classification</a:t>
            </a:r>
          </a:p>
        </p:txBody>
      </p:sp>
      <p:sp>
        <p:nvSpPr>
          <p:cNvPr id="3" name="Content Placeholder 2">
            <a:extLst>
              <a:ext uri="{FF2B5EF4-FFF2-40B4-BE49-F238E27FC236}">
                <a16:creationId xmlns:a16="http://schemas.microsoft.com/office/drawing/2014/main" id="{0499AA53-EE43-49CA-A1F6-19F74AF5A348}"/>
              </a:ext>
            </a:extLst>
          </p:cNvPr>
          <p:cNvSpPr>
            <a:spLocks noGrp="1"/>
          </p:cNvSpPr>
          <p:nvPr>
            <p:ph idx="1"/>
          </p:nvPr>
        </p:nvSpPr>
        <p:spPr>
          <a:xfrm>
            <a:off x="838200" y="1825625"/>
            <a:ext cx="4972690" cy="4835234"/>
          </a:xfrm>
        </p:spPr>
        <p:txBody>
          <a:bodyPr/>
          <a:lstStyle/>
          <a:p>
            <a:r>
              <a:rPr lang="en-US" dirty="0"/>
              <a:t>We can solve the classification using threshold values such as greater than 0.5 then has cancer or not , or we can use probabilities in case of multiple classes. Such as stage 1 cancer, stage 2 cancer etc.</a:t>
            </a:r>
          </a:p>
          <a:p>
            <a:r>
              <a:rPr lang="en-US" dirty="0"/>
              <a:t>If our data set is imbalanced then we cannot use accuracy</a:t>
            </a:r>
          </a:p>
        </p:txBody>
      </p:sp>
      <p:pic>
        <p:nvPicPr>
          <p:cNvPr id="7" name="Picture 6">
            <a:extLst>
              <a:ext uri="{FF2B5EF4-FFF2-40B4-BE49-F238E27FC236}">
                <a16:creationId xmlns:a16="http://schemas.microsoft.com/office/drawing/2014/main" id="{B19C7299-2659-4BCD-8A91-B061E345DA37}"/>
              </a:ext>
            </a:extLst>
          </p:cNvPr>
          <p:cNvPicPr>
            <a:picLocks noChangeAspect="1"/>
          </p:cNvPicPr>
          <p:nvPr/>
        </p:nvPicPr>
        <p:blipFill>
          <a:blip r:embed="rId2"/>
          <a:stretch>
            <a:fillRect/>
          </a:stretch>
        </p:blipFill>
        <p:spPr>
          <a:xfrm>
            <a:off x="5948609" y="1690688"/>
            <a:ext cx="5267472" cy="4307182"/>
          </a:xfrm>
          <a:prstGeom prst="rect">
            <a:avLst/>
          </a:prstGeom>
        </p:spPr>
      </p:pic>
    </p:spTree>
    <p:extLst>
      <p:ext uri="{BB962C8B-B14F-4D97-AF65-F5344CB8AC3E}">
        <p14:creationId xmlns:p14="http://schemas.microsoft.com/office/powerpoint/2010/main" val="4143812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764C4-66BC-44F5-95E8-56A8E741C7E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08C91DA-C88D-44C5-B6BC-7B93354E4502}"/>
              </a:ext>
            </a:extLst>
          </p:cNvPr>
          <p:cNvSpPr>
            <a:spLocks noGrp="1"/>
          </p:cNvSpPr>
          <p:nvPr>
            <p:ph idx="1"/>
          </p:nvPr>
        </p:nvSpPr>
        <p:spPr>
          <a:xfrm>
            <a:off x="838200" y="1825625"/>
            <a:ext cx="4589477" cy="4351338"/>
          </a:xfrm>
        </p:spPr>
        <p:txBody>
          <a:bodyPr/>
          <a:lstStyle/>
          <a:p>
            <a:r>
              <a:rPr lang="en-US" dirty="0"/>
              <a:t>In balanced dataset, the model does not get biased hence we can use accuracy</a:t>
            </a:r>
          </a:p>
          <a:p>
            <a:r>
              <a:rPr lang="en-US" dirty="0"/>
              <a:t>Else see example of biased dataset 900 , 100 dataset.</a:t>
            </a:r>
          </a:p>
          <a:p>
            <a:r>
              <a:rPr lang="en-US" dirty="0"/>
              <a:t>We should always try to reduce Type 1 and Type 2 error</a:t>
            </a:r>
          </a:p>
        </p:txBody>
      </p:sp>
      <p:pic>
        <p:nvPicPr>
          <p:cNvPr id="5" name="Picture 4">
            <a:extLst>
              <a:ext uri="{FF2B5EF4-FFF2-40B4-BE49-F238E27FC236}">
                <a16:creationId xmlns:a16="http://schemas.microsoft.com/office/drawing/2014/main" id="{5DAD5568-E111-40C6-A88A-456CCC12FB06}"/>
              </a:ext>
            </a:extLst>
          </p:cNvPr>
          <p:cNvPicPr>
            <a:picLocks noChangeAspect="1"/>
          </p:cNvPicPr>
          <p:nvPr/>
        </p:nvPicPr>
        <p:blipFill>
          <a:blip r:embed="rId2"/>
          <a:stretch>
            <a:fillRect/>
          </a:stretch>
        </p:blipFill>
        <p:spPr>
          <a:xfrm>
            <a:off x="5526901" y="1778548"/>
            <a:ext cx="6326743" cy="4826835"/>
          </a:xfrm>
          <a:prstGeom prst="rect">
            <a:avLst/>
          </a:prstGeom>
        </p:spPr>
      </p:pic>
    </p:spTree>
    <p:extLst>
      <p:ext uri="{BB962C8B-B14F-4D97-AF65-F5344CB8AC3E}">
        <p14:creationId xmlns:p14="http://schemas.microsoft.com/office/powerpoint/2010/main" val="660983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435DE-EEA9-4C4C-9C21-24CDB178BBBB}"/>
              </a:ext>
            </a:extLst>
          </p:cNvPr>
          <p:cNvSpPr>
            <a:spLocks noGrp="1"/>
          </p:cNvSpPr>
          <p:nvPr>
            <p:ph type="title"/>
          </p:nvPr>
        </p:nvSpPr>
        <p:spPr/>
        <p:txBody>
          <a:bodyPr/>
          <a:lstStyle/>
          <a:p>
            <a:r>
              <a:rPr lang="en-US" dirty="0"/>
              <a:t>Precision vs Recall</a:t>
            </a:r>
          </a:p>
        </p:txBody>
      </p:sp>
      <p:sp>
        <p:nvSpPr>
          <p:cNvPr id="3" name="Content Placeholder 2">
            <a:extLst>
              <a:ext uri="{FF2B5EF4-FFF2-40B4-BE49-F238E27FC236}">
                <a16:creationId xmlns:a16="http://schemas.microsoft.com/office/drawing/2014/main" id="{17FA02A8-0691-4DAB-93B4-03D6135B4CA8}"/>
              </a:ext>
            </a:extLst>
          </p:cNvPr>
          <p:cNvSpPr>
            <a:spLocks noGrp="1"/>
          </p:cNvSpPr>
          <p:nvPr>
            <p:ph idx="1"/>
          </p:nvPr>
        </p:nvSpPr>
        <p:spPr>
          <a:xfrm>
            <a:off x="452306" y="1690688"/>
            <a:ext cx="6149830" cy="4351338"/>
          </a:xfrm>
        </p:spPr>
        <p:txBody>
          <a:bodyPr>
            <a:normAutofit fontScale="92500"/>
          </a:bodyPr>
          <a:lstStyle/>
          <a:p>
            <a:r>
              <a:rPr lang="en-US" dirty="0"/>
              <a:t>If we can misclassify some points as positive then, we can allow for FPR. Such as people have cancer (1) and people don’t have cancer (0). So, recall in this case is important as we cannot have FNs!</a:t>
            </a:r>
          </a:p>
          <a:p>
            <a:r>
              <a:rPr lang="en-US" dirty="0"/>
              <a:t>If we can misclassify some as negatives then we can allow for FNR. Such as if some spams are classified as not spams, then not a issue. But we cannot have FPs. Meaning mail not spam is classified as spam! So precision is required.</a:t>
            </a:r>
          </a:p>
          <a:p>
            <a:endParaRPr lang="en-US" dirty="0"/>
          </a:p>
        </p:txBody>
      </p:sp>
      <p:pic>
        <p:nvPicPr>
          <p:cNvPr id="5" name="Picture 4">
            <a:extLst>
              <a:ext uri="{FF2B5EF4-FFF2-40B4-BE49-F238E27FC236}">
                <a16:creationId xmlns:a16="http://schemas.microsoft.com/office/drawing/2014/main" id="{28A793AC-7EFC-46E4-828B-AA8428BE29B4}"/>
              </a:ext>
            </a:extLst>
          </p:cNvPr>
          <p:cNvPicPr>
            <a:picLocks noChangeAspect="1"/>
          </p:cNvPicPr>
          <p:nvPr/>
        </p:nvPicPr>
        <p:blipFill>
          <a:blip r:embed="rId2"/>
          <a:stretch>
            <a:fillRect/>
          </a:stretch>
        </p:blipFill>
        <p:spPr>
          <a:xfrm>
            <a:off x="6602136" y="1631867"/>
            <a:ext cx="4715533" cy="3896269"/>
          </a:xfrm>
          <a:prstGeom prst="rect">
            <a:avLst/>
          </a:prstGeom>
        </p:spPr>
      </p:pic>
    </p:spTree>
    <p:extLst>
      <p:ext uri="{BB962C8B-B14F-4D97-AF65-F5344CB8AC3E}">
        <p14:creationId xmlns:p14="http://schemas.microsoft.com/office/powerpoint/2010/main" val="1781748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3103A-4F4B-4E31-914A-01F27BE0836F}"/>
              </a:ext>
            </a:extLst>
          </p:cNvPr>
          <p:cNvSpPr>
            <a:spLocks noGrp="1"/>
          </p:cNvSpPr>
          <p:nvPr>
            <p:ph type="title"/>
          </p:nvPr>
        </p:nvSpPr>
        <p:spPr/>
        <p:txBody>
          <a:bodyPr/>
          <a:lstStyle/>
          <a:p>
            <a:r>
              <a:rPr lang="en-US" dirty="0"/>
              <a:t>PR vs ROC curve</a:t>
            </a:r>
          </a:p>
        </p:txBody>
      </p:sp>
      <p:sp>
        <p:nvSpPr>
          <p:cNvPr id="3" name="Content Placeholder 2">
            <a:extLst>
              <a:ext uri="{FF2B5EF4-FFF2-40B4-BE49-F238E27FC236}">
                <a16:creationId xmlns:a16="http://schemas.microsoft.com/office/drawing/2014/main" id="{30E8232B-52B6-41E7-AE0D-30A21EF6EE32}"/>
              </a:ext>
            </a:extLst>
          </p:cNvPr>
          <p:cNvSpPr>
            <a:spLocks noGrp="1"/>
          </p:cNvSpPr>
          <p:nvPr>
            <p:ph idx="1"/>
          </p:nvPr>
        </p:nvSpPr>
        <p:spPr/>
        <p:txBody>
          <a:bodyPr>
            <a:normAutofit fontScale="92500" lnSpcReduction="10000"/>
          </a:bodyPr>
          <a:lstStyle/>
          <a:p>
            <a:r>
              <a:rPr lang="en-US" dirty="0"/>
              <a:t>In case of imbalanced dataset use PR</a:t>
            </a:r>
          </a:p>
          <a:p>
            <a:r>
              <a:rPr lang="en-US" dirty="0"/>
              <a:t>In case of balanced dataset use ROC</a:t>
            </a:r>
          </a:p>
          <a:p>
            <a:endParaRPr lang="en-US" dirty="0"/>
          </a:p>
          <a:p>
            <a:r>
              <a:rPr lang="en-US" dirty="0"/>
              <a:t>PR – Precision against recall</a:t>
            </a:r>
          </a:p>
          <a:p>
            <a:r>
              <a:rPr lang="en-US" dirty="0"/>
              <a:t>ROC – </a:t>
            </a:r>
            <a:r>
              <a:rPr lang="en-US" dirty="0" err="1"/>
              <a:t>tpr</a:t>
            </a:r>
            <a:r>
              <a:rPr lang="en-US" dirty="0"/>
              <a:t> against </a:t>
            </a:r>
            <a:r>
              <a:rPr lang="en-US" dirty="0" err="1"/>
              <a:t>fpr</a:t>
            </a:r>
            <a:endParaRPr lang="en-US" dirty="0"/>
          </a:p>
          <a:p>
            <a:endParaRPr lang="en-US" dirty="0"/>
          </a:p>
          <a:p>
            <a:r>
              <a:rPr lang="en-US" dirty="0"/>
              <a:t>The key difference is that ROC curves will be the same no matter what the baseline probability is, but PR curves may be more useful in practice for needle-in-haystack type problems or problems where the "positive" class is more interesting than the negative class.</a:t>
            </a:r>
          </a:p>
        </p:txBody>
      </p:sp>
    </p:spTree>
    <p:extLst>
      <p:ext uri="{BB962C8B-B14F-4D97-AF65-F5344CB8AC3E}">
        <p14:creationId xmlns:p14="http://schemas.microsoft.com/office/powerpoint/2010/main" val="4064371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8743F-43EB-4247-B207-6E2CBFF302EA}"/>
              </a:ext>
            </a:extLst>
          </p:cNvPr>
          <p:cNvSpPr>
            <a:spLocks noGrp="1"/>
          </p:cNvSpPr>
          <p:nvPr>
            <p:ph type="title"/>
          </p:nvPr>
        </p:nvSpPr>
        <p:spPr/>
        <p:txBody>
          <a:bodyPr/>
          <a:lstStyle/>
          <a:p>
            <a:r>
              <a:rPr lang="en-US" dirty="0"/>
              <a:t>F-beta</a:t>
            </a:r>
          </a:p>
        </p:txBody>
      </p:sp>
      <p:sp>
        <p:nvSpPr>
          <p:cNvPr id="3" name="Content Placeholder 2">
            <a:extLst>
              <a:ext uri="{FF2B5EF4-FFF2-40B4-BE49-F238E27FC236}">
                <a16:creationId xmlns:a16="http://schemas.microsoft.com/office/drawing/2014/main" id="{371A665E-A887-4ABA-930E-970B8939AFF8}"/>
              </a:ext>
            </a:extLst>
          </p:cNvPr>
          <p:cNvSpPr>
            <a:spLocks noGrp="1"/>
          </p:cNvSpPr>
          <p:nvPr>
            <p:ph idx="1"/>
          </p:nvPr>
        </p:nvSpPr>
        <p:spPr>
          <a:xfrm>
            <a:off x="838200" y="1825625"/>
            <a:ext cx="6409888" cy="4351338"/>
          </a:xfrm>
        </p:spPr>
        <p:txBody>
          <a:bodyPr>
            <a:normAutofit fontScale="92500" lnSpcReduction="20000"/>
          </a:bodyPr>
          <a:lstStyle/>
          <a:p>
            <a:r>
              <a:rPr lang="en-US" dirty="0"/>
              <a:t>If FPR is more important then we decrease the beta</a:t>
            </a:r>
          </a:p>
          <a:p>
            <a:r>
              <a:rPr lang="en-US" dirty="0"/>
              <a:t>If FNR is more important then we increase the beta</a:t>
            </a:r>
          </a:p>
          <a:p>
            <a:endParaRPr lang="en-US" dirty="0"/>
          </a:p>
          <a:p>
            <a:r>
              <a:rPr lang="en-US" dirty="0"/>
              <a:t>Specificity is </a:t>
            </a:r>
          </a:p>
          <a:p>
            <a:endParaRPr lang="en-US" dirty="0"/>
          </a:p>
          <a:p>
            <a:endParaRPr lang="en-US" dirty="0"/>
          </a:p>
          <a:p>
            <a:endParaRPr lang="en-US" dirty="0"/>
          </a:p>
          <a:p>
            <a:r>
              <a:rPr lang="en-US" dirty="0"/>
              <a:t>So, if we want to classify true negatives properly then we should use specificity</a:t>
            </a:r>
          </a:p>
        </p:txBody>
      </p:sp>
      <p:pic>
        <p:nvPicPr>
          <p:cNvPr id="7" name="Picture 6">
            <a:extLst>
              <a:ext uri="{FF2B5EF4-FFF2-40B4-BE49-F238E27FC236}">
                <a16:creationId xmlns:a16="http://schemas.microsoft.com/office/drawing/2014/main" id="{91A014F5-7525-44B5-97C1-6E974222EBA3}"/>
              </a:ext>
            </a:extLst>
          </p:cNvPr>
          <p:cNvPicPr>
            <a:picLocks noChangeAspect="1"/>
          </p:cNvPicPr>
          <p:nvPr/>
        </p:nvPicPr>
        <p:blipFill>
          <a:blip r:embed="rId2"/>
          <a:stretch>
            <a:fillRect/>
          </a:stretch>
        </p:blipFill>
        <p:spPr>
          <a:xfrm>
            <a:off x="7400373" y="1494522"/>
            <a:ext cx="3953427" cy="4791744"/>
          </a:xfrm>
          <a:prstGeom prst="rect">
            <a:avLst/>
          </a:prstGeom>
        </p:spPr>
      </p:pic>
      <p:pic>
        <p:nvPicPr>
          <p:cNvPr id="9" name="Picture 8">
            <a:extLst>
              <a:ext uri="{FF2B5EF4-FFF2-40B4-BE49-F238E27FC236}">
                <a16:creationId xmlns:a16="http://schemas.microsoft.com/office/drawing/2014/main" id="{C061FAEB-F09C-4A4A-9C0C-47594F897199}"/>
              </a:ext>
            </a:extLst>
          </p:cNvPr>
          <p:cNvPicPr>
            <a:picLocks noChangeAspect="1"/>
          </p:cNvPicPr>
          <p:nvPr/>
        </p:nvPicPr>
        <p:blipFill>
          <a:blip r:embed="rId3"/>
          <a:stretch>
            <a:fillRect/>
          </a:stretch>
        </p:blipFill>
        <p:spPr>
          <a:xfrm>
            <a:off x="1752062" y="4001294"/>
            <a:ext cx="4582164" cy="1200318"/>
          </a:xfrm>
          <a:prstGeom prst="rect">
            <a:avLst/>
          </a:prstGeom>
        </p:spPr>
      </p:pic>
    </p:spTree>
    <p:extLst>
      <p:ext uri="{BB962C8B-B14F-4D97-AF65-F5344CB8AC3E}">
        <p14:creationId xmlns:p14="http://schemas.microsoft.com/office/powerpoint/2010/main" val="3093880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BDB8E-A941-4B74-8650-551FA6E51343}"/>
              </a:ext>
            </a:extLst>
          </p:cNvPr>
          <p:cNvSpPr>
            <a:spLocks noGrp="1"/>
          </p:cNvSpPr>
          <p:nvPr>
            <p:ph type="title"/>
          </p:nvPr>
        </p:nvSpPr>
        <p:spPr/>
        <p:txBody>
          <a:bodyPr/>
          <a:lstStyle/>
          <a:p>
            <a:r>
              <a:rPr lang="en-US" b="0" i="0" dirty="0">
                <a:effectLst/>
                <a:latin typeface="Roboto"/>
              </a:rPr>
              <a:t> Logistic Regression</a:t>
            </a:r>
            <a:endParaRPr lang="en-US" dirty="0"/>
          </a:p>
        </p:txBody>
      </p:sp>
      <p:pic>
        <p:nvPicPr>
          <p:cNvPr id="5" name="Picture 4">
            <a:extLst>
              <a:ext uri="{FF2B5EF4-FFF2-40B4-BE49-F238E27FC236}">
                <a16:creationId xmlns:a16="http://schemas.microsoft.com/office/drawing/2014/main" id="{BE89ADCF-D40B-4D95-8C74-AC072C8E23B1}"/>
              </a:ext>
            </a:extLst>
          </p:cNvPr>
          <p:cNvPicPr>
            <a:picLocks noChangeAspect="1"/>
          </p:cNvPicPr>
          <p:nvPr/>
        </p:nvPicPr>
        <p:blipFill>
          <a:blip r:embed="rId2"/>
          <a:stretch>
            <a:fillRect/>
          </a:stretch>
        </p:blipFill>
        <p:spPr>
          <a:xfrm>
            <a:off x="5914237" y="1767608"/>
            <a:ext cx="5519957" cy="4590993"/>
          </a:xfrm>
          <a:prstGeom prst="rect">
            <a:avLst/>
          </a:prstGeom>
        </p:spPr>
      </p:pic>
      <p:sp>
        <p:nvSpPr>
          <p:cNvPr id="7" name="TextBox 6">
            <a:extLst>
              <a:ext uri="{FF2B5EF4-FFF2-40B4-BE49-F238E27FC236}">
                <a16:creationId xmlns:a16="http://schemas.microsoft.com/office/drawing/2014/main" id="{8651B5BB-5A85-439E-8A79-4248D77236D0}"/>
              </a:ext>
            </a:extLst>
          </p:cNvPr>
          <p:cNvSpPr txBox="1"/>
          <p:nvPr/>
        </p:nvSpPr>
        <p:spPr>
          <a:xfrm>
            <a:off x="9713064" y="686261"/>
            <a:ext cx="1432443" cy="369332"/>
          </a:xfrm>
          <a:prstGeom prst="rect">
            <a:avLst/>
          </a:prstGeom>
          <a:noFill/>
        </p:spPr>
        <p:txBody>
          <a:bodyPr wrap="none" rtlCol="0">
            <a:spAutoFit/>
          </a:bodyPr>
          <a:lstStyle/>
          <a:p>
            <a:r>
              <a:rPr lang="en-US" dirty="0"/>
              <a:t>Cost function</a:t>
            </a:r>
          </a:p>
        </p:txBody>
      </p:sp>
      <p:sp>
        <p:nvSpPr>
          <p:cNvPr id="8" name="Freeform: Shape 7">
            <a:extLst>
              <a:ext uri="{FF2B5EF4-FFF2-40B4-BE49-F238E27FC236}">
                <a16:creationId xmlns:a16="http://schemas.microsoft.com/office/drawing/2014/main" id="{622A6842-C2B1-4E3D-A5B3-F34C3D4C7B5B}"/>
              </a:ext>
            </a:extLst>
          </p:cNvPr>
          <p:cNvSpPr/>
          <p:nvPr/>
        </p:nvSpPr>
        <p:spPr>
          <a:xfrm>
            <a:off x="8470118" y="1132513"/>
            <a:ext cx="1242946" cy="755009"/>
          </a:xfrm>
          <a:custGeom>
            <a:avLst/>
            <a:gdLst>
              <a:gd name="connsiteX0" fmla="*/ 1242946 w 1242946"/>
              <a:gd name="connsiteY0" fmla="*/ 0 h 755009"/>
              <a:gd name="connsiteX1" fmla="*/ 1209390 w 1242946"/>
              <a:gd name="connsiteY1" fmla="*/ 41945 h 755009"/>
              <a:gd name="connsiteX2" fmla="*/ 1159056 w 1242946"/>
              <a:gd name="connsiteY2" fmla="*/ 75501 h 755009"/>
              <a:gd name="connsiteX3" fmla="*/ 1108722 w 1242946"/>
              <a:gd name="connsiteY3" fmla="*/ 109057 h 755009"/>
              <a:gd name="connsiteX4" fmla="*/ 1050000 w 1242946"/>
              <a:gd name="connsiteY4" fmla="*/ 142613 h 755009"/>
              <a:gd name="connsiteX5" fmla="*/ 1024833 w 1242946"/>
              <a:gd name="connsiteY5" fmla="*/ 159391 h 755009"/>
              <a:gd name="connsiteX6" fmla="*/ 974499 w 1242946"/>
              <a:gd name="connsiteY6" fmla="*/ 176169 h 755009"/>
              <a:gd name="connsiteX7" fmla="*/ 873831 w 1242946"/>
              <a:gd name="connsiteY7" fmla="*/ 209725 h 755009"/>
              <a:gd name="connsiteX8" fmla="*/ 798330 w 1242946"/>
              <a:gd name="connsiteY8" fmla="*/ 234892 h 755009"/>
              <a:gd name="connsiteX9" fmla="*/ 773163 w 1242946"/>
              <a:gd name="connsiteY9" fmla="*/ 243281 h 755009"/>
              <a:gd name="connsiteX10" fmla="*/ 655717 w 1242946"/>
              <a:gd name="connsiteY10" fmla="*/ 268448 h 755009"/>
              <a:gd name="connsiteX11" fmla="*/ 596994 w 1242946"/>
              <a:gd name="connsiteY11" fmla="*/ 276837 h 755009"/>
              <a:gd name="connsiteX12" fmla="*/ 513104 w 1242946"/>
              <a:gd name="connsiteY12" fmla="*/ 293615 h 755009"/>
              <a:gd name="connsiteX13" fmla="*/ 429214 w 1242946"/>
              <a:gd name="connsiteY13" fmla="*/ 310393 h 755009"/>
              <a:gd name="connsiteX14" fmla="*/ 378880 w 1242946"/>
              <a:gd name="connsiteY14" fmla="*/ 327171 h 755009"/>
              <a:gd name="connsiteX15" fmla="*/ 311768 w 1242946"/>
              <a:gd name="connsiteY15" fmla="*/ 343949 h 755009"/>
              <a:gd name="connsiteX16" fmla="*/ 286601 w 1242946"/>
              <a:gd name="connsiteY16" fmla="*/ 352338 h 755009"/>
              <a:gd name="connsiteX17" fmla="*/ 244656 w 1242946"/>
              <a:gd name="connsiteY17" fmla="*/ 360727 h 755009"/>
              <a:gd name="connsiteX18" fmla="*/ 127211 w 1242946"/>
              <a:gd name="connsiteY18" fmla="*/ 394283 h 755009"/>
              <a:gd name="connsiteX19" fmla="*/ 102044 w 1242946"/>
              <a:gd name="connsiteY19" fmla="*/ 402672 h 755009"/>
              <a:gd name="connsiteX20" fmla="*/ 85266 w 1242946"/>
              <a:gd name="connsiteY20" fmla="*/ 427839 h 755009"/>
              <a:gd name="connsiteX21" fmla="*/ 85266 w 1242946"/>
              <a:gd name="connsiteY21" fmla="*/ 578840 h 755009"/>
              <a:gd name="connsiteX22" fmla="*/ 93655 w 1242946"/>
              <a:gd name="connsiteY22" fmla="*/ 612396 h 755009"/>
              <a:gd name="connsiteX23" fmla="*/ 118822 w 1242946"/>
              <a:gd name="connsiteY23" fmla="*/ 662730 h 755009"/>
              <a:gd name="connsiteX24" fmla="*/ 143989 w 1242946"/>
              <a:gd name="connsiteY24" fmla="*/ 679508 h 755009"/>
              <a:gd name="connsiteX25" fmla="*/ 152378 w 1242946"/>
              <a:gd name="connsiteY25" fmla="*/ 704675 h 755009"/>
              <a:gd name="connsiteX26" fmla="*/ 177544 w 1242946"/>
              <a:gd name="connsiteY26" fmla="*/ 721453 h 755009"/>
              <a:gd name="connsiteX27" fmla="*/ 127211 w 1242946"/>
              <a:gd name="connsiteY27" fmla="*/ 704675 h 755009"/>
              <a:gd name="connsiteX28" fmla="*/ 51710 w 1242946"/>
              <a:gd name="connsiteY28" fmla="*/ 679508 h 755009"/>
              <a:gd name="connsiteX29" fmla="*/ 26543 w 1242946"/>
              <a:gd name="connsiteY29" fmla="*/ 671119 h 755009"/>
              <a:gd name="connsiteX30" fmla="*/ 1376 w 1242946"/>
              <a:gd name="connsiteY30" fmla="*/ 662730 h 755009"/>
              <a:gd name="connsiteX31" fmla="*/ 51710 w 1242946"/>
              <a:gd name="connsiteY31" fmla="*/ 696286 h 755009"/>
              <a:gd name="connsiteX32" fmla="*/ 102044 w 1242946"/>
              <a:gd name="connsiteY32" fmla="*/ 713064 h 755009"/>
              <a:gd name="connsiteX33" fmla="*/ 135600 w 1242946"/>
              <a:gd name="connsiteY33" fmla="*/ 729842 h 755009"/>
              <a:gd name="connsiteX34" fmla="*/ 185933 w 1242946"/>
              <a:gd name="connsiteY34" fmla="*/ 746620 h 755009"/>
              <a:gd name="connsiteX35" fmla="*/ 211100 w 1242946"/>
              <a:gd name="connsiteY35" fmla="*/ 755009 h 755009"/>
              <a:gd name="connsiteX36" fmla="*/ 227878 w 1242946"/>
              <a:gd name="connsiteY36" fmla="*/ 679508 h 755009"/>
              <a:gd name="connsiteX37" fmla="*/ 227878 w 1242946"/>
              <a:gd name="connsiteY37" fmla="*/ 587229 h 75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42946" h="755009">
                <a:moveTo>
                  <a:pt x="1242946" y="0"/>
                </a:moveTo>
                <a:cubicBezTo>
                  <a:pt x="1231761" y="13982"/>
                  <a:pt x="1222699" y="29967"/>
                  <a:pt x="1209390" y="41945"/>
                </a:cubicBezTo>
                <a:cubicBezTo>
                  <a:pt x="1194402" y="55434"/>
                  <a:pt x="1173315" y="61242"/>
                  <a:pt x="1159056" y="75501"/>
                </a:cubicBezTo>
                <a:cubicBezTo>
                  <a:pt x="1127636" y="106921"/>
                  <a:pt x="1145144" y="96916"/>
                  <a:pt x="1108722" y="109057"/>
                </a:cubicBezTo>
                <a:cubicBezTo>
                  <a:pt x="1047416" y="149929"/>
                  <a:pt x="1124495" y="100044"/>
                  <a:pt x="1050000" y="142613"/>
                </a:cubicBezTo>
                <a:cubicBezTo>
                  <a:pt x="1041246" y="147615"/>
                  <a:pt x="1034046" y="155296"/>
                  <a:pt x="1024833" y="159391"/>
                </a:cubicBezTo>
                <a:cubicBezTo>
                  <a:pt x="1008672" y="166574"/>
                  <a:pt x="991277" y="170576"/>
                  <a:pt x="974499" y="176169"/>
                </a:cubicBezTo>
                <a:lnTo>
                  <a:pt x="873831" y="209725"/>
                </a:lnTo>
                <a:lnTo>
                  <a:pt x="798330" y="234892"/>
                </a:lnTo>
                <a:cubicBezTo>
                  <a:pt x="789941" y="237688"/>
                  <a:pt x="781742" y="241136"/>
                  <a:pt x="773163" y="243281"/>
                </a:cubicBezTo>
                <a:cubicBezTo>
                  <a:pt x="732468" y="253455"/>
                  <a:pt x="700142" y="262102"/>
                  <a:pt x="655717" y="268448"/>
                </a:cubicBezTo>
                <a:cubicBezTo>
                  <a:pt x="636143" y="271244"/>
                  <a:pt x="616466" y="273401"/>
                  <a:pt x="596994" y="276837"/>
                </a:cubicBezTo>
                <a:cubicBezTo>
                  <a:pt x="568911" y="281793"/>
                  <a:pt x="541233" y="288927"/>
                  <a:pt x="513104" y="293615"/>
                </a:cubicBezTo>
                <a:cubicBezTo>
                  <a:pt x="479091" y="299284"/>
                  <a:pt x="460500" y="301007"/>
                  <a:pt x="429214" y="310393"/>
                </a:cubicBezTo>
                <a:cubicBezTo>
                  <a:pt x="412274" y="315475"/>
                  <a:pt x="396038" y="322882"/>
                  <a:pt x="378880" y="327171"/>
                </a:cubicBezTo>
                <a:cubicBezTo>
                  <a:pt x="356509" y="332764"/>
                  <a:pt x="333644" y="336657"/>
                  <a:pt x="311768" y="343949"/>
                </a:cubicBezTo>
                <a:cubicBezTo>
                  <a:pt x="303379" y="346745"/>
                  <a:pt x="295180" y="350193"/>
                  <a:pt x="286601" y="352338"/>
                </a:cubicBezTo>
                <a:cubicBezTo>
                  <a:pt x="272768" y="355796"/>
                  <a:pt x="258549" y="357521"/>
                  <a:pt x="244656" y="360727"/>
                </a:cubicBezTo>
                <a:cubicBezTo>
                  <a:pt x="176185" y="376528"/>
                  <a:pt x="187304" y="374252"/>
                  <a:pt x="127211" y="394283"/>
                </a:cubicBezTo>
                <a:lnTo>
                  <a:pt x="102044" y="402672"/>
                </a:lnTo>
                <a:cubicBezTo>
                  <a:pt x="96451" y="411061"/>
                  <a:pt x="89775" y="418821"/>
                  <a:pt x="85266" y="427839"/>
                </a:cubicBezTo>
                <a:cubicBezTo>
                  <a:pt x="62601" y="473169"/>
                  <a:pt x="80959" y="537920"/>
                  <a:pt x="85266" y="578840"/>
                </a:cubicBezTo>
                <a:cubicBezTo>
                  <a:pt x="86473" y="590306"/>
                  <a:pt x="90488" y="601310"/>
                  <a:pt x="93655" y="612396"/>
                </a:cubicBezTo>
                <a:cubicBezTo>
                  <a:pt x="99113" y="631500"/>
                  <a:pt x="104116" y="648024"/>
                  <a:pt x="118822" y="662730"/>
                </a:cubicBezTo>
                <a:cubicBezTo>
                  <a:pt x="125951" y="669859"/>
                  <a:pt x="135600" y="673915"/>
                  <a:pt x="143989" y="679508"/>
                </a:cubicBezTo>
                <a:cubicBezTo>
                  <a:pt x="146785" y="687897"/>
                  <a:pt x="146854" y="697770"/>
                  <a:pt x="152378" y="704675"/>
                </a:cubicBezTo>
                <a:cubicBezTo>
                  <a:pt x="158676" y="712548"/>
                  <a:pt x="187626" y="721453"/>
                  <a:pt x="177544" y="721453"/>
                </a:cubicBezTo>
                <a:cubicBezTo>
                  <a:pt x="159859" y="721453"/>
                  <a:pt x="143989" y="710268"/>
                  <a:pt x="127211" y="704675"/>
                </a:cubicBezTo>
                <a:lnTo>
                  <a:pt x="51710" y="679508"/>
                </a:lnTo>
                <a:lnTo>
                  <a:pt x="26543" y="671119"/>
                </a:lnTo>
                <a:cubicBezTo>
                  <a:pt x="18154" y="668323"/>
                  <a:pt x="-5982" y="657825"/>
                  <a:pt x="1376" y="662730"/>
                </a:cubicBezTo>
                <a:cubicBezTo>
                  <a:pt x="18154" y="673915"/>
                  <a:pt x="32580" y="689909"/>
                  <a:pt x="51710" y="696286"/>
                </a:cubicBezTo>
                <a:cubicBezTo>
                  <a:pt x="68488" y="701879"/>
                  <a:pt x="86226" y="705155"/>
                  <a:pt x="102044" y="713064"/>
                </a:cubicBezTo>
                <a:cubicBezTo>
                  <a:pt x="113229" y="718657"/>
                  <a:pt x="123989" y="725197"/>
                  <a:pt x="135600" y="729842"/>
                </a:cubicBezTo>
                <a:cubicBezTo>
                  <a:pt x="152020" y="736410"/>
                  <a:pt x="169155" y="741027"/>
                  <a:pt x="185933" y="746620"/>
                </a:cubicBezTo>
                <a:lnTo>
                  <a:pt x="211100" y="755009"/>
                </a:lnTo>
                <a:cubicBezTo>
                  <a:pt x="220847" y="725767"/>
                  <a:pt x="225769" y="715364"/>
                  <a:pt x="227878" y="679508"/>
                </a:cubicBezTo>
                <a:cubicBezTo>
                  <a:pt x="229684" y="648801"/>
                  <a:pt x="227878" y="617989"/>
                  <a:pt x="227878" y="58722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6BF6FCD-6634-4C64-AB0F-9D8BAC34E096}"/>
              </a:ext>
            </a:extLst>
          </p:cNvPr>
          <p:cNvPicPr>
            <a:picLocks noChangeAspect="1"/>
          </p:cNvPicPr>
          <p:nvPr/>
        </p:nvPicPr>
        <p:blipFill>
          <a:blip r:embed="rId3"/>
          <a:stretch>
            <a:fillRect/>
          </a:stretch>
        </p:blipFill>
        <p:spPr>
          <a:xfrm>
            <a:off x="757806" y="1708048"/>
            <a:ext cx="4896373" cy="4710112"/>
          </a:xfrm>
          <a:prstGeom prst="rect">
            <a:avLst/>
          </a:prstGeom>
        </p:spPr>
      </p:pic>
    </p:spTree>
    <p:extLst>
      <p:ext uri="{BB962C8B-B14F-4D97-AF65-F5344CB8AC3E}">
        <p14:creationId xmlns:p14="http://schemas.microsoft.com/office/powerpoint/2010/main" val="15756107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FE8F5-37A1-47AD-922B-B4025462123E}"/>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553419F-326C-48A7-869C-86A555FA0EF7}"/>
              </a:ext>
            </a:extLst>
          </p:cNvPr>
          <p:cNvSpPr>
            <a:spLocks noGrp="1"/>
          </p:cNvSpPr>
          <p:nvPr>
            <p:ph idx="1"/>
          </p:nvPr>
        </p:nvSpPr>
        <p:spPr>
          <a:xfrm>
            <a:off x="838200" y="1825625"/>
            <a:ext cx="5008927" cy="4351338"/>
          </a:xfrm>
        </p:spPr>
        <p:txBody>
          <a:bodyPr>
            <a:normAutofit lnSpcReduction="10000"/>
          </a:bodyPr>
          <a:lstStyle/>
          <a:p>
            <a:r>
              <a:rPr lang="en-US" dirty="0"/>
              <a:t>Linear regression cannot be used as it has a high error rate due to effect of outliers.</a:t>
            </a:r>
          </a:p>
          <a:p>
            <a:r>
              <a:rPr lang="en-US" dirty="0"/>
              <a:t>Hence, we use sigmoid function to remove this effect.</a:t>
            </a:r>
          </a:p>
          <a:p>
            <a:r>
              <a:rPr lang="en-US" dirty="0"/>
              <a:t>Moreover, we can use logistic regression of multiclass as well as it given probabilities as per number of output categories. </a:t>
            </a:r>
          </a:p>
          <a:p>
            <a:r>
              <a:rPr lang="en-US" dirty="0"/>
              <a:t>Higher probability means belongs to that category.</a:t>
            </a:r>
          </a:p>
        </p:txBody>
      </p:sp>
      <p:pic>
        <p:nvPicPr>
          <p:cNvPr id="5" name="Picture 4">
            <a:extLst>
              <a:ext uri="{FF2B5EF4-FFF2-40B4-BE49-F238E27FC236}">
                <a16:creationId xmlns:a16="http://schemas.microsoft.com/office/drawing/2014/main" id="{A7A80860-98A5-4E57-BAE3-5FC4DA2F7930}"/>
              </a:ext>
            </a:extLst>
          </p:cNvPr>
          <p:cNvPicPr>
            <a:picLocks noChangeAspect="1"/>
          </p:cNvPicPr>
          <p:nvPr/>
        </p:nvPicPr>
        <p:blipFill>
          <a:blip r:embed="rId2"/>
          <a:stretch>
            <a:fillRect/>
          </a:stretch>
        </p:blipFill>
        <p:spPr>
          <a:xfrm>
            <a:off x="6344875" y="1825625"/>
            <a:ext cx="5641386" cy="4547560"/>
          </a:xfrm>
          <a:prstGeom prst="rect">
            <a:avLst/>
          </a:prstGeom>
        </p:spPr>
      </p:pic>
    </p:spTree>
    <p:extLst>
      <p:ext uri="{BB962C8B-B14F-4D97-AF65-F5344CB8AC3E}">
        <p14:creationId xmlns:p14="http://schemas.microsoft.com/office/powerpoint/2010/main" val="484756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89014-7419-429D-ACBD-1EC2D9E11417}"/>
              </a:ext>
            </a:extLst>
          </p:cNvPr>
          <p:cNvSpPr>
            <a:spLocks noGrp="1"/>
          </p:cNvSpPr>
          <p:nvPr>
            <p:ph type="title"/>
          </p:nvPr>
        </p:nvSpPr>
        <p:spPr/>
        <p:txBody>
          <a:bodyPr/>
          <a:lstStyle/>
          <a:p>
            <a:r>
              <a:rPr lang="en-US" b="0" i="0" dirty="0">
                <a:effectLst/>
                <a:latin typeface="Roboto"/>
              </a:rPr>
              <a:t>Decision Tree</a:t>
            </a:r>
            <a:br>
              <a:rPr lang="en-US" b="0" i="0" dirty="0">
                <a:effectLst/>
                <a:latin typeface="Roboto"/>
              </a:rPr>
            </a:br>
            <a:endParaRPr lang="en-US" dirty="0"/>
          </a:p>
        </p:txBody>
      </p:sp>
      <p:sp>
        <p:nvSpPr>
          <p:cNvPr id="3" name="Content Placeholder 2">
            <a:extLst>
              <a:ext uri="{FF2B5EF4-FFF2-40B4-BE49-F238E27FC236}">
                <a16:creationId xmlns:a16="http://schemas.microsoft.com/office/drawing/2014/main" id="{65A8851E-672A-4D6B-A1BA-986CBCD8FCDE}"/>
              </a:ext>
            </a:extLst>
          </p:cNvPr>
          <p:cNvSpPr>
            <a:spLocks noGrp="1"/>
          </p:cNvSpPr>
          <p:nvPr>
            <p:ph idx="1"/>
          </p:nvPr>
        </p:nvSpPr>
        <p:spPr>
          <a:xfrm>
            <a:off x="838200" y="1397786"/>
            <a:ext cx="10515600" cy="4351338"/>
          </a:xfrm>
        </p:spPr>
        <p:txBody>
          <a:bodyPr>
            <a:normAutofit/>
          </a:bodyPr>
          <a:lstStyle/>
          <a:p>
            <a:r>
              <a:rPr lang="en-US" sz="2400" dirty="0"/>
              <a:t>Entropy is used to measure the purity of split. Ranges between 0 to 1</a:t>
            </a:r>
          </a:p>
          <a:p>
            <a:r>
              <a:rPr lang="en-US" sz="2400" dirty="0"/>
              <a:t>ID3 algorithms says that select right node for split. Stop at entropy 0 and entropy 1 means worst</a:t>
            </a:r>
          </a:p>
        </p:txBody>
      </p:sp>
      <p:pic>
        <p:nvPicPr>
          <p:cNvPr id="5" name="Picture 4">
            <a:extLst>
              <a:ext uri="{FF2B5EF4-FFF2-40B4-BE49-F238E27FC236}">
                <a16:creationId xmlns:a16="http://schemas.microsoft.com/office/drawing/2014/main" id="{164181DC-687D-4074-B420-05CE68EF9ABB}"/>
              </a:ext>
            </a:extLst>
          </p:cNvPr>
          <p:cNvPicPr>
            <a:picLocks noChangeAspect="1"/>
          </p:cNvPicPr>
          <p:nvPr/>
        </p:nvPicPr>
        <p:blipFill>
          <a:blip r:embed="rId2"/>
          <a:stretch>
            <a:fillRect/>
          </a:stretch>
        </p:blipFill>
        <p:spPr>
          <a:xfrm>
            <a:off x="430534" y="2943361"/>
            <a:ext cx="6867989" cy="3549514"/>
          </a:xfrm>
          <a:prstGeom prst="rect">
            <a:avLst/>
          </a:prstGeom>
        </p:spPr>
      </p:pic>
      <p:pic>
        <p:nvPicPr>
          <p:cNvPr id="3076" name="Picture 4" descr="Entropy: How Decision Trees Make Decisions | by Sam T | Towards Data Science">
            <a:extLst>
              <a:ext uri="{FF2B5EF4-FFF2-40B4-BE49-F238E27FC236}">
                <a16:creationId xmlns:a16="http://schemas.microsoft.com/office/drawing/2014/main" id="{1994FAAB-5A6D-4FE1-96DF-5CF2F43DA1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8523" y="3033848"/>
            <a:ext cx="4758061" cy="3368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5811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918AA-42AC-4109-A2F1-5F4BEE3F4B6E}"/>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332D75D9-1ADD-40D8-B878-090D5B1D4A3D}"/>
              </a:ext>
            </a:extLst>
          </p:cNvPr>
          <p:cNvSpPr>
            <a:spLocks noGrp="1"/>
          </p:cNvSpPr>
          <p:nvPr>
            <p:ph idx="1"/>
          </p:nvPr>
        </p:nvSpPr>
        <p:spPr>
          <a:xfrm>
            <a:off x="838200" y="1825625"/>
            <a:ext cx="4966982" cy="4351338"/>
          </a:xfrm>
        </p:spPr>
        <p:txBody>
          <a:bodyPr/>
          <a:lstStyle/>
          <a:p>
            <a:r>
              <a:rPr lang="en-US" dirty="0"/>
              <a:t>The split with the higher information gain will be used.</a:t>
            </a:r>
          </a:p>
        </p:txBody>
      </p:sp>
      <p:pic>
        <p:nvPicPr>
          <p:cNvPr id="5" name="Picture 4">
            <a:extLst>
              <a:ext uri="{FF2B5EF4-FFF2-40B4-BE49-F238E27FC236}">
                <a16:creationId xmlns:a16="http://schemas.microsoft.com/office/drawing/2014/main" id="{0934F06B-D216-4347-AA57-51DB359118EA}"/>
              </a:ext>
            </a:extLst>
          </p:cNvPr>
          <p:cNvPicPr>
            <a:picLocks noChangeAspect="1"/>
          </p:cNvPicPr>
          <p:nvPr/>
        </p:nvPicPr>
        <p:blipFill>
          <a:blip r:embed="rId2"/>
          <a:stretch>
            <a:fillRect/>
          </a:stretch>
        </p:blipFill>
        <p:spPr>
          <a:xfrm>
            <a:off x="6068037" y="1690688"/>
            <a:ext cx="5808274" cy="4444266"/>
          </a:xfrm>
          <a:prstGeom prst="rect">
            <a:avLst/>
          </a:prstGeom>
        </p:spPr>
      </p:pic>
    </p:spTree>
    <p:extLst>
      <p:ext uri="{BB962C8B-B14F-4D97-AF65-F5344CB8AC3E}">
        <p14:creationId xmlns:p14="http://schemas.microsoft.com/office/powerpoint/2010/main" val="4030224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3D4B3-7B0E-43CF-910B-661073EA9939}"/>
              </a:ext>
            </a:extLst>
          </p:cNvPr>
          <p:cNvSpPr>
            <a:spLocks noGrp="1"/>
          </p:cNvSpPr>
          <p:nvPr>
            <p:ph type="title"/>
          </p:nvPr>
        </p:nvSpPr>
        <p:spPr/>
        <p:txBody>
          <a:bodyPr/>
          <a:lstStyle/>
          <a:p>
            <a:r>
              <a:rPr lang="en-US" dirty="0"/>
              <a:t>Ridge Lasso</a:t>
            </a:r>
          </a:p>
        </p:txBody>
      </p:sp>
      <p:sp>
        <p:nvSpPr>
          <p:cNvPr id="3" name="Content Placeholder 2">
            <a:extLst>
              <a:ext uri="{FF2B5EF4-FFF2-40B4-BE49-F238E27FC236}">
                <a16:creationId xmlns:a16="http://schemas.microsoft.com/office/drawing/2014/main" id="{F9D985D1-A653-4760-9747-C76091EA771E}"/>
              </a:ext>
            </a:extLst>
          </p:cNvPr>
          <p:cNvSpPr>
            <a:spLocks noGrp="1"/>
          </p:cNvSpPr>
          <p:nvPr>
            <p:ph idx="1"/>
          </p:nvPr>
        </p:nvSpPr>
        <p:spPr>
          <a:xfrm>
            <a:off x="838200" y="1825625"/>
            <a:ext cx="5696824" cy="4351338"/>
          </a:xfrm>
        </p:spPr>
        <p:txBody>
          <a:bodyPr>
            <a:normAutofit fontScale="77500" lnSpcReduction="20000"/>
          </a:bodyPr>
          <a:lstStyle/>
          <a:p>
            <a:r>
              <a:rPr lang="en-US" dirty="0"/>
              <a:t>A super important fact we need to notice about ridge regression is that it enforces the β coefficients to be lower, but it does not enforce them to be zero. That is, it will not get rid of irrelevant features but rather minimize their impact on the trained model.</a:t>
            </a:r>
          </a:p>
          <a:p>
            <a:r>
              <a:rPr lang="en-US" dirty="0"/>
              <a:t>Lasso method overcomes the disadvantage of Ridge regression by not only punishing high values of the coefficients β but actually setting them to zero if they are not relevant.</a:t>
            </a:r>
          </a:p>
          <a:p>
            <a:endParaRPr lang="en-US" dirty="0"/>
          </a:p>
          <a:p>
            <a:r>
              <a:rPr lang="en-US" dirty="0"/>
              <a:t>https://hackernoon.com/practical-machine-learning-ridge-regression-vs-lasso-a00326371ece</a:t>
            </a:r>
          </a:p>
        </p:txBody>
      </p:sp>
      <p:pic>
        <p:nvPicPr>
          <p:cNvPr id="2050" name="Picture 2" descr="L1 vs L2 Regularization: The intuitive difference | by Dhaval Taunk |  Analytics Vidhya | Medium">
            <a:extLst>
              <a:ext uri="{FF2B5EF4-FFF2-40B4-BE49-F238E27FC236}">
                <a16:creationId xmlns:a16="http://schemas.microsoft.com/office/drawing/2014/main" id="{B2BA7446-95D0-4116-83BC-8A200B3AE4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3106" y="1968045"/>
            <a:ext cx="4685863" cy="3407900"/>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Shape 3">
            <a:extLst>
              <a:ext uri="{FF2B5EF4-FFF2-40B4-BE49-F238E27FC236}">
                <a16:creationId xmlns:a16="http://schemas.microsoft.com/office/drawing/2014/main" id="{02E58C2B-61D4-494A-9B91-245FD3CD7427}"/>
              </a:ext>
            </a:extLst>
          </p:cNvPr>
          <p:cNvSpPr/>
          <p:nvPr/>
        </p:nvSpPr>
        <p:spPr>
          <a:xfrm>
            <a:off x="3078760" y="1199626"/>
            <a:ext cx="5117284" cy="721453"/>
          </a:xfrm>
          <a:custGeom>
            <a:avLst/>
            <a:gdLst>
              <a:gd name="connsiteX0" fmla="*/ 0 w 5117284"/>
              <a:gd name="connsiteY0" fmla="*/ 83890 h 721453"/>
              <a:gd name="connsiteX1" fmla="*/ 33556 w 5117284"/>
              <a:gd name="connsiteY1" fmla="*/ 151002 h 721453"/>
              <a:gd name="connsiteX2" fmla="*/ 50334 w 5117284"/>
              <a:gd name="connsiteY2" fmla="*/ 184557 h 721453"/>
              <a:gd name="connsiteX3" fmla="*/ 125834 w 5117284"/>
              <a:gd name="connsiteY3" fmla="*/ 243280 h 721453"/>
              <a:gd name="connsiteX4" fmla="*/ 192946 w 5117284"/>
              <a:gd name="connsiteY4" fmla="*/ 285225 h 721453"/>
              <a:gd name="connsiteX5" fmla="*/ 260058 w 5117284"/>
              <a:gd name="connsiteY5" fmla="*/ 318781 h 721453"/>
              <a:gd name="connsiteX6" fmla="*/ 310392 w 5117284"/>
              <a:gd name="connsiteY6" fmla="*/ 335559 h 721453"/>
              <a:gd name="connsiteX7" fmla="*/ 360726 w 5117284"/>
              <a:gd name="connsiteY7" fmla="*/ 352337 h 721453"/>
              <a:gd name="connsiteX8" fmla="*/ 427838 w 5117284"/>
              <a:gd name="connsiteY8" fmla="*/ 377504 h 721453"/>
              <a:gd name="connsiteX9" fmla="*/ 453005 w 5117284"/>
              <a:gd name="connsiteY9" fmla="*/ 385893 h 721453"/>
              <a:gd name="connsiteX10" fmla="*/ 612396 w 5117284"/>
              <a:gd name="connsiteY10" fmla="*/ 427838 h 721453"/>
              <a:gd name="connsiteX11" fmla="*/ 704675 w 5117284"/>
              <a:gd name="connsiteY11" fmla="*/ 444616 h 721453"/>
              <a:gd name="connsiteX12" fmla="*/ 729842 w 5117284"/>
              <a:gd name="connsiteY12" fmla="*/ 453005 h 721453"/>
              <a:gd name="connsiteX13" fmla="*/ 763398 w 5117284"/>
              <a:gd name="connsiteY13" fmla="*/ 461394 h 721453"/>
              <a:gd name="connsiteX14" fmla="*/ 872455 w 5117284"/>
              <a:gd name="connsiteY14" fmla="*/ 478172 h 721453"/>
              <a:gd name="connsiteX15" fmla="*/ 906011 w 5117284"/>
              <a:gd name="connsiteY15" fmla="*/ 486561 h 721453"/>
              <a:gd name="connsiteX16" fmla="*/ 1006679 w 5117284"/>
              <a:gd name="connsiteY16" fmla="*/ 503339 h 721453"/>
              <a:gd name="connsiteX17" fmla="*/ 1308682 w 5117284"/>
              <a:gd name="connsiteY17" fmla="*/ 528506 h 721453"/>
              <a:gd name="connsiteX18" fmla="*/ 1711354 w 5117284"/>
              <a:gd name="connsiteY18" fmla="*/ 511728 h 721453"/>
              <a:gd name="connsiteX19" fmla="*/ 1786855 w 5117284"/>
              <a:gd name="connsiteY19" fmla="*/ 494950 h 721453"/>
              <a:gd name="connsiteX20" fmla="*/ 1828800 w 5117284"/>
              <a:gd name="connsiteY20" fmla="*/ 486561 h 721453"/>
              <a:gd name="connsiteX21" fmla="*/ 1946246 w 5117284"/>
              <a:gd name="connsiteY21" fmla="*/ 469783 h 721453"/>
              <a:gd name="connsiteX22" fmla="*/ 2080469 w 5117284"/>
              <a:gd name="connsiteY22" fmla="*/ 436227 h 721453"/>
              <a:gd name="connsiteX23" fmla="*/ 2147581 w 5117284"/>
              <a:gd name="connsiteY23" fmla="*/ 419449 h 721453"/>
              <a:gd name="connsiteX24" fmla="*/ 2239860 w 5117284"/>
              <a:gd name="connsiteY24" fmla="*/ 394282 h 721453"/>
              <a:gd name="connsiteX25" fmla="*/ 2273416 w 5117284"/>
              <a:gd name="connsiteY25" fmla="*/ 385893 h 721453"/>
              <a:gd name="connsiteX26" fmla="*/ 2374084 w 5117284"/>
              <a:gd name="connsiteY26" fmla="*/ 360726 h 721453"/>
              <a:gd name="connsiteX27" fmla="*/ 2516697 w 5117284"/>
              <a:gd name="connsiteY27" fmla="*/ 327170 h 721453"/>
              <a:gd name="connsiteX28" fmla="*/ 2541864 w 5117284"/>
              <a:gd name="connsiteY28" fmla="*/ 318781 h 721453"/>
              <a:gd name="connsiteX29" fmla="*/ 2625754 w 5117284"/>
              <a:gd name="connsiteY29" fmla="*/ 302003 h 721453"/>
              <a:gd name="connsiteX30" fmla="*/ 2709644 w 5117284"/>
              <a:gd name="connsiteY30" fmla="*/ 285225 h 721453"/>
              <a:gd name="connsiteX31" fmla="*/ 2751589 w 5117284"/>
              <a:gd name="connsiteY31" fmla="*/ 276836 h 721453"/>
              <a:gd name="connsiteX32" fmla="*/ 2785145 w 5117284"/>
              <a:gd name="connsiteY32" fmla="*/ 268447 h 721453"/>
              <a:gd name="connsiteX33" fmla="*/ 2860646 w 5117284"/>
              <a:gd name="connsiteY33" fmla="*/ 260058 h 721453"/>
              <a:gd name="connsiteX34" fmla="*/ 2927757 w 5117284"/>
              <a:gd name="connsiteY34" fmla="*/ 243280 h 721453"/>
              <a:gd name="connsiteX35" fmla="*/ 3011647 w 5117284"/>
              <a:gd name="connsiteY35" fmla="*/ 226502 h 721453"/>
              <a:gd name="connsiteX36" fmla="*/ 3061981 w 5117284"/>
              <a:gd name="connsiteY36" fmla="*/ 209724 h 721453"/>
              <a:gd name="connsiteX37" fmla="*/ 3145871 w 5117284"/>
              <a:gd name="connsiteY37" fmla="*/ 192946 h 721453"/>
              <a:gd name="connsiteX38" fmla="*/ 3271706 w 5117284"/>
              <a:gd name="connsiteY38" fmla="*/ 159391 h 721453"/>
              <a:gd name="connsiteX39" fmla="*/ 3372374 w 5117284"/>
              <a:gd name="connsiteY39" fmla="*/ 134224 h 721453"/>
              <a:gd name="connsiteX40" fmla="*/ 3414319 w 5117284"/>
              <a:gd name="connsiteY40" fmla="*/ 117446 h 721453"/>
              <a:gd name="connsiteX41" fmla="*/ 3473042 w 5117284"/>
              <a:gd name="connsiteY41" fmla="*/ 109057 h 721453"/>
              <a:gd name="connsiteX42" fmla="*/ 3514987 w 5117284"/>
              <a:gd name="connsiteY42" fmla="*/ 100668 h 721453"/>
              <a:gd name="connsiteX43" fmla="*/ 3565321 w 5117284"/>
              <a:gd name="connsiteY43" fmla="*/ 92279 h 721453"/>
              <a:gd name="connsiteX44" fmla="*/ 3632433 w 5117284"/>
              <a:gd name="connsiteY44" fmla="*/ 75501 h 721453"/>
              <a:gd name="connsiteX45" fmla="*/ 3758268 w 5117284"/>
              <a:gd name="connsiteY45" fmla="*/ 50334 h 721453"/>
              <a:gd name="connsiteX46" fmla="*/ 3800212 w 5117284"/>
              <a:gd name="connsiteY46" fmla="*/ 41945 h 721453"/>
              <a:gd name="connsiteX47" fmla="*/ 3875713 w 5117284"/>
              <a:gd name="connsiteY47" fmla="*/ 33556 h 721453"/>
              <a:gd name="connsiteX48" fmla="*/ 3967992 w 5117284"/>
              <a:gd name="connsiteY48" fmla="*/ 16778 h 721453"/>
              <a:gd name="connsiteX49" fmla="*/ 4144161 w 5117284"/>
              <a:gd name="connsiteY49" fmla="*/ 0 h 721453"/>
              <a:gd name="connsiteX50" fmla="*/ 4504888 w 5117284"/>
              <a:gd name="connsiteY50" fmla="*/ 8389 h 721453"/>
              <a:gd name="connsiteX51" fmla="*/ 4572000 w 5117284"/>
              <a:gd name="connsiteY51" fmla="*/ 25167 h 721453"/>
              <a:gd name="connsiteX52" fmla="*/ 4639112 w 5117284"/>
              <a:gd name="connsiteY52" fmla="*/ 33556 h 721453"/>
              <a:gd name="connsiteX53" fmla="*/ 4664279 w 5117284"/>
              <a:gd name="connsiteY53" fmla="*/ 41945 h 721453"/>
              <a:gd name="connsiteX54" fmla="*/ 4723001 w 5117284"/>
              <a:gd name="connsiteY54" fmla="*/ 58723 h 721453"/>
              <a:gd name="connsiteX55" fmla="*/ 4756557 w 5117284"/>
              <a:gd name="connsiteY55" fmla="*/ 83890 h 721453"/>
              <a:gd name="connsiteX56" fmla="*/ 4781724 w 5117284"/>
              <a:gd name="connsiteY56" fmla="*/ 92279 h 721453"/>
              <a:gd name="connsiteX57" fmla="*/ 4815280 w 5117284"/>
              <a:gd name="connsiteY57" fmla="*/ 125835 h 721453"/>
              <a:gd name="connsiteX58" fmla="*/ 4848836 w 5117284"/>
              <a:gd name="connsiteY58" fmla="*/ 151002 h 721453"/>
              <a:gd name="connsiteX59" fmla="*/ 4882392 w 5117284"/>
              <a:gd name="connsiteY59" fmla="*/ 201335 h 721453"/>
              <a:gd name="connsiteX60" fmla="*/ 4907559 w 5117284"/>
              <a:gd name="connsiteY60" fmla="*/ 285225 h 721453"/>
              <a:gd name="connsiteX61" fmla="*/ 4924337 w 5117284"/>
              <a:gd name="connsiteY61" fmla="*/ 318781 h 721453"/>
              <a:gd name="connsiteX62" fmla="*/ 4941115 w 5117284"/>
              <a:gd name="connsiteY62" fmla="*/ 411060 h 721453"/>
              <a:gd name="connsiteX63" fmla="*/ 4957893 w 5117284"/>
              <a:gd name="connsiteY63" fmla="*/ 461394 h 721453"/>
              <a:gd name="connsiteX64" fmla="*/ 4974671 w 5117284"/>
              <a:gd name="connsiteY64" fmla="*/ 545284 h 721453"/>
              <a:gd name="connsiteX65" fmla="*/ 4991449 w 5117284"/>
              <a:gd name="connsiteY65" fmla="*/ 620785 h 721453"/>
              <a:gd name="connsiteX66" fmla="*/ 4983060 w 5117284"/>
              <a:gd name="connsiteY66" fmla="*/ 696286 h 721453"/>
              <a:gd name="connsiteX67" fmla="*/ 4974671 w 5117284"/>
              <a:gd name="connsiteY67" fmla="*/ 671119 h 721453"/>
              <a:gd name="connsiteX68" fmla="*/ 4941115 w 5117284"/>
              <a:gd name="connsiteY68" fmla="*/ 604007 h 721453"/>
              <a:gd name="connsiteX69" fmla="*/ 4932726 w 5117284"/>
              <a:gd name="connsiteY69" fmla="*/ 570451 h 721453"/>
              <a:gd name="connsiteX70" fmla="*/ 4899170 w 5117284"/>
              <a:gd name="connsiteY70" fmla="*/ 520117 h 721453"/>
              <a:gd name="connsiteX71" fmla="*/ 4874003 w 5117284"/>
              <a:gd name="connsiteY71" fmla="*/ 469783 h 721453"/>
              <a:gd name="connsiteX72" fmla="*/ 4882392 w 5117284"/>
              <a:gd name="connsiteY72" fmla="*/ 494950 h 721453"/>
              <a:gd name="connsiteX73" fmla="*/ 4899170 w 5117284"/>
              <a:gd name="connsiteY73" fmla="*/ 520117 h 721453"/>
              <a:gd name="connsiteX74" fmla="*/ 4907559 w 5117284"/>
              <a:gd name="connsiteY74" fmla="*/ 545284 h 721453"/>
              <a:gd name="connsiteX75" fmla="*/ 4957893 w 5117284"/>
              <a:gd name="connsiteY75" fmla="*/ 629174 h 721453"/>
              <a:gd name="connsiteX76" fmla="*/ 4974671 w 5117284"/>
              <a:gd name="connsiteY76" fmla="*/ 654341 h 721453"/>
              <a:gd name="connsiteX77" fmla="*/ 4991449 w 5117284"/>
              <a:gd name="connsiteY77" fmla="*/ 679508 h 721453"/>
              <a:gd name="connsiteX78" fmla="*/ 5016616 w 5117284"/>
              <a:gd name="connsiteY78" fmla="*/ 696286 h 721453"/>
              <a:gd name="connsiteX79" fmla="*/ 5033394 w 5117284"/>
              <a:gd name="connsiteY79" fmla="*/ 721453 h 721453"/>
              <a:gd name="connsiteX80" fmla="*/ 5050172 w 5117284"/>
              <a:gd name="connsiteY80" fmla="*/ 696286 h 721453"/>
              <a:gd name="connsiteX81" fmla="*/ 5083728 w 5117284"/>
              <a:gd name="connsiteY81" fmla="*/ 612396 h 721453"/>
              <a:gd name="connsiteX82" fmla="*/ 5092117 w 5117284"/>
              <a:gd name="connsiteY82" fmla="*/ 570451 h 721453"/>
              <a:gd name="connsiteX83" fmla="*/ 5108895 w 5117284"/>
              <a:gd name="connsiteY83" fmla="*/ 520117 h 721453"/>
              <a:gd name="connsiteX84" fmla="*/ 5117284 w 5117284"/>
              <a:gd name="connsiteY84" fmla="*/ 494950 h 72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117284" h="721453">
                <a:moveTo>
                  <a:pt x="0" y="83890"/>
                </a:moveTo>
                <a:cubicBezTo>
                  <a:pt x="33032" y="166471"/>
                  <a:pt x="49" y="92366"/>
                  <a:pt x="33556" y="151002"/>
                </a:cubicBezTo>
                <a:cubicBezTo>
                  <a:pt x="39760" y="161860"/>
                  <a:pt x="43065" y="174381"/>
                  <a:pt x="50334" y="184557"/>
                </a:cubicBezTo>
                <a:cubicBezTo>
                  <a:pt x="68255" y="209646"/>
                  <a:pt x="102180" y="227511"/>
                  <a:pt x="125834" y="243280"/>
                </a:cubicBezTo>
                <a:cubicBezTo>
                  <a:pt x="145797" y="256589"/>
                  <a:pt x="172712" y="275108"/>
                  <a:pt x="192946" y="285225"/>
                </a:cubicBezTo>
                <a:cubicBezTo>
                  <a:pt x="215317" y="296410"/>
                  <a:pt x="236330" y="310872"/>
                  <a:pt x="260058" y="318781"/>
                </a:cubicBezTo>
                <a:lnTo>
                  <a:pt x="310392" y="335559"/>
                </a:lnTo>
                <a:cubicBezTo>
                  <a:pt x="327170" y="341152"/>
                  <a:pt x="344908" y="344428"/>
                  <a:pt x="360726" y="352337"/>
                </a:cubicBezTo>
                <a:cubicBezTo>
                  <a:pt x="412854" y="378401"/>
                  <a:pt x="374535" y="362275"/>
                  <a:pt x="427838" y="377504"/>
                </a:cubicBezTo>
                <a:cubicBezTo>
                  <a:pt x="436341" y="379933"/>
                  <a:pt x="444535" y="383352"/>
                  <a:pt x="453005" y="385893"/>
                </a:cubicBezTo>
                <a:cubicBezTo>
                  <a:pt x="492979" y="397885"/>
                  <a:pt x="580341" y="422010"/>
                  <a:pt x="612396" y="427838"/>
                </a:cubicBezTo>
                <a:cubicBezTo>
                  <a:pt x="643156" y="433431"/>
                  <a:pt x="674105" y="438065"/>
                  <a:pt x="704675" y="444616"/>
                </a:cubicBezTo>
                <a:cubicBezTo>
                  <a:pt x="713321" y="446469"/>
                  <a:pt x="721339" y="450576"/>
                  <a:pt x="729842" y="453005"/>
                </a:cubicBezTo>
                <a:cubicBezTo>
                  <a:pt x="740928" y="456172"/>
                  <a:pt x="752092" y="459133"/>
                  <a:pt x="763398" y="461394"/>
                </a:cubicBezTo>
                <a:cubicBezTo>
                  <a:pt x="844486" y="477612"/>
                  <a:pt x="783815" y="462056"/>
                  <a:pt x="872455" y="478172"/>
                </a:cubicBezTo>
                <a:cubicBezTo>
                  <a:pt x="883799" y="480234"/>
                  <a:pt x="894756" y="484060"/>
                  <a:pt x="906011" y="486561"/>
                </a:cubicBezTo>
                <a:cubicBezTo>
                  <a:pt x="937776" y="493620"/>
                  <a:pt x="974846" y="500156"/>
                  <a:pt x="1006679" y="503339"/>
                </a:cubicBezTo>
                <a:cubicBezTo>
                  <a:pt x="1106364" y="513308"/>
                  <a:pt x="1208441" y="520795"/>
                  <a:pt x="1308682" y="528506"/>
                </a:cubicBezTo>
                <a:cubicBezTo>
                  <a:pt x="1432111" y="525258"/>
                  <a:pt x="1580768" y="529139"/>
                  <a:pt x="1711354" y="511728"/>
                </a:cubicBezTo>
                <a:cubicBezTo>
                  <a:pt x="1742981" y="507511"/>
                  <a:pt x="1756951" y="501595"/>
                  <a:pt x="1786855" y="494950"/>
                </a:cubicBezTo>
                <a:cubicBezTo>
                  <a:pt x="1800774" y="491857"/>
                  <a:pt x="1814716" y="488785"/>
                  <a:pt x="1828800" y="486561"/>
                </a:cubicBezTo>
                <a:cubicBezTo>
                  <a:pt x="1867862" y="480393"/>
                  <a:pt x="1907881" y="479374"/>
                  <a:pt x="1946246" y="469783"/>
                </a:cubicBezTo>
                <a:lnTo>
                  <a:pt x="2080469" y="436227"/>
                </a:lnTo>
                <a:lnTo>
                  <a:pt x="2147581" y="419449"/>
                </a:lnTo>
                <a:lnTo>
                  <a:pt x="2239860" y="394282"/>
                </a:lnTo>
                <a:cubicBezTo>
                  <a:pt x="2251000" y="391311"/>
                  <a:pt x="2262478" y="389539"/>
                  <a:pt x="2273416" y="385893"/>
                </a:cubicBezTo>
                <a:cubicBezTo>
                  <a:pt x="2339887" y="363736"/>
                  <a:pt x="2306305" y="372022"/>
                  <a:pt x="2374084" y="360726"/>
                </a:cubicBezTo>
                <a:cubicBezTo>
                  <a:pt x="2456137" y="327905"/>
                  <a:pt x="2381922" y="354125"/>
                  <a:pt x="2516697" y="327170"/>
                </a:cubicBezTo>
                <a:cubicBezTo>
                  <a:pt x="2525368" y="325436"/>
                  <a:pt x="2533248" y="320769"/>
                  <a:pt x="2541864" y="318781"/>
                </a:cubicBezTo>
                <a:cubicBezTo>
                  <a:pt x="2569651" y="312369"/>
                  <a:pt x="2598088" y="308919"/>
                  <a:pt x="2625754" y="302003"/>
                </a:cubicBezTo>
                <a:cubicBezTo>
                  <a:pt x="2685106" y="287165"/>
                  <a:pt x="2634225" y="298938"/>
                  <a:pt x="2709644" y="285225"/>
                </a:cubicBezTo>
                <a:cubicBezTo>
                  <a:pt x="2723673" y="282674"/>
                  <a:pt x="2737670" y="279929"/>
                  <a:pt x="2751589" y="276836"/>
                </a:cubicBezTo>
                <a:cubicBezTo>
                  <a:pt x="2762844" y="274335"/>
                  <a:pt x="2773749" y="270200"/>
                  <a:pt x="2785145" y="268447"/>
                </a:cubicBezTo>
                <a:cubicBezTo>
                  <a:pt x="2810172" y="264597"/>
                  <a:pt x="2835479" y="262854"/>
                  <a:pt x="2860646" y="260058"/>
                </a:cubicBezTo>
                <a:cubicBezTo>
                  <a:pt x="2883016" y="254465"/>
                  <a:pt x="2905247" y="248282"/>
                  <a:pt x="2927757" y="243280"/>
                </a:cubicBezTo>
                <a:cubicBezTo>
                  <a:pt x="2955595" y="237094"/>
                  <a:pt x="2984593" y="235520"/>
                  <a:pt x="3011647" y="226502"/>
                </a:cubicBezTo>
                <a:cubicBezTo>
                  <a:pt x="3028425" y="220909"/>
                  <a:pt x="3044823" y="214013"/>
                  <a:pt x="3061981" y="209724"/>
                </a:cubicBezTo>
                <a:cubicBezTo>
                  <a:pt x="3089647" y="202808"/>
                  <a:pt x="3119394" y="203537"/>
                  <a:pt x="3145871" y="192946"/>
                </a:cubicBezTo>
                <a:cubicBezTo>
                  <a:pt x="3214293" y="165577"/>
                  <a:pt x="3173050" y="179121"/>
                  <a:pt x="3271706" y="159391"/>
                </a:cubicBezTo>
                <a:cubicBezTo>
                  <a:pt x="3372064" y="119248"/>
                  <a:pt x="3246151" y="165780"/>
                  <a:pt x="3372374" y="134224"/>
                </a:cubicBezTo>
                <a:cubicBezTo>
                  <a:pt x="3386983" y="130572"/>
                  <a:pt x="3399710" y="121098"/>
                  <a:pt x="3414319" y="117446"/>
                </a:cubicBezTo>
                <a:cubicBezTo>
                  <a:pt x="3433502" y="112650"/>
                  <a:pt x="3453538" y="112308"/>
                  <a:pt x="3473042" y="109057"/>
                </a:cubicBezTo>
                <a:cubicBezTo>
                  <a:pt x="3487107" y="106713"/>
                  <a:pt x="3500958" y="103219"/>
                  <a:pt x="3514987" y="100668"/>
                </a:cubicBezTo>
                <a:cubicBezTo>
                  <a:pt x="3531722" y="97625"/>
                  <a:pt x="3548689" y="95843"/>
                  <a:pt x="3565321" y="92279"/>
                </a:cubicBezTo>
                <a:cubicBezTo>
                  <a:pt x="3587868" y="87447"/>
                  <a:pt x="3609900" y="80399"/>
                  <a:pt x="3632433" y="75501"/>
                </a:cubicBezTo>
                <a:cubicBezTo>
                  <a:pt x="3674232" y="66414"/>
                  <a:pt x="3716323" y="58723"/>
                  <a:pt x="3758268" y="50334"/>
                </a:cubicBezTo>
                <a:cubicBezTo>
                  <a:pt x="3772249" y="47538"/>
                  <a:pt x="3786041" y="43520"/>
                  <a:pt x="3800212" y="41945"/>
                </a:cubicBezTo>
                <a:cubicBezTo>
                  <a:pt x="3825379" y="39149"/>
                  <a:pt x="3850646" y="37137"/>
                  <a:pt x="3875713" y="33556"/>
                </a:cubicBezTo>
                <a:cubicBezTo>
                  <a:pt x="3945389" y="23602"/>
                  <a:pt x="3890409" y="25398"/>
                  <a:pt x="3967992" y="16778"/>
                </a:cubicBezTo>
                <a:cubicBezTo>
                  <a:pt x="4026620" y="10264"/>
                  <a:pt x="4144161" y="0"/>
                  <a:pt x="4144161" y="0"/>
                </a:cubicBezTo>
                <a:cubicBezTo>
                  <a:pt x="4264403" y="2796"/>
                  <a:pt x="4384821" y="1326"/>
                  <a:pt x="4504888" y="8389"/>
                </a:cubicBezTo>
                <a:cubicBezTo>
                  <a:pt x="4527907" y="9743"/>
                  <a:pt x="4549336" y="20917"/>
                  <a:pt x="4572000" y="25167"/>
                </a:cubicBezTo>
                <a:cubicBezTo>
                  <a:pt x="4594159" y="29322"/>
                  <a:pt x="4616741" y="30760"/>
                  <a:pt x="4639112" y="33556"/>
                </a:cubicBezTo>
                <a:cubicBezTo>
                  <a:pt x="4647501" y="36352"/>
                  <a:pt x="4655809" y="39404"/>
                  <a:pt x="4664279" y="41945"/>
                </a:cubicBezTo>
                <a:cubicBezTo>
                  <a:pt x="4683778" y="47795"/>
                  <a:pt x="4704468" y="50299"/>
                  <a:pt x="4723001" y="58723"/>
                </a:cubicBezTo>
                <a:cubicBezTo>
                  <a:pt x="4735729" y="64509"/>
                  <a:pt x="4744418" y="76953"/>
                  <a:pt x="4756557" y="83890"/>
                </a:cubicBezTo>
                <a:cubicBezTo>
                  <a:pt x="4764235" y="88277"/>
                  <a:pt x="4773335" y="89483"/>
                  <a:pt x="4781724" y="92279"/>
                </a:cubicBezTo>
                <a:cubicBezTo>
                  <a:pt x="4792909" y="103464"/>
                  <a:pt x="4803375" y="115418"/>
                  <a:pt x="4815280" y="125835"/>
                </a:cubicBezTo>
                <a:cubicBezTo>
                  <a:pt x="4825802" y="135042"/>
                  <a:pt x="4839547" y="140552"/>
                  <a:pt x="4848836" y="151002"/>
                </a:cubicBezTo>
                <a:cubicBezTo>
                  <a:pt x="4862233" y="166073"/>
                  <a:pt x="4882392" y="201335"/>
                  <a:pt x="4882392" y="201335"/>
                </a:cubicBezTo>
                <a:cubicBezTo>
                  <a:pt x="4888413" y="225419"/>
                  <a:pt x="4897347" y="264801"/>
                  <a:pt x="4907559" y="285225"/>
                </a:cubicBezTo>
                <a:cubicBezTo>
                  <a:pt x="4913152" y="296410"/>
                  <a:pt x="4919946" y="307072"/>
                  <a:pt x="4924337" y="318781"/>
                </a:cubicBezTo>
                <a:cubicBezTo>
                  <a:pt x="4936322" y="350740"/>
                  <a:pt x="4933153" y="376560"/>
                  <a:pt x="4941115" y="411060"/>
                </a:cubicBezTo>
                <a:cubicBezTo>
                  <a:pt x="4945092" y="428293"/>
                  <a:pt x="4954425" y="444052"/>
                  <a:pt x="4957893" y="461394"/>
                </a:cubicBezTo>
                <a:cubicBezTo>
                  <a:pt x="4963486" y="489357"/>
                  <a:pt x="4967755" y="517618"/>
                  <a:pt x="4974671" y="545284"/>
                </a:cubicBezTo>
                <a:cubicBezTo>
                  <a:pt x="4986518" y="592673"/>
                  <a:pt x="4980799" y="567534"/>
                  <a:pt x="4991449" y="620785"/>
                </a:cubicBezTo>
                <a:cubicBezTo>
                  <a:pt x="4988653" y="645952"/>
                  <a:pt x="4991067" y="672264"/>
                  <a:pt x="4983060" y="696286"/>
                </a:cubicBezTo>
                <a:cubicBezTo>
                  <a:pt x="4980264" y="704675"/>
                  <a:pt x="4978330" y="679169"/>
                  <a:pt x="4974671" y="671119"/>
                </a:cubicBezTo>
                <a:cubicBezTo>
                  <a:pt x="4964321" y="648350"/>
                  <a:pt x="4947181" y="628271"/>
                  <a:pt x="4941115" y="604007"/>
                </a:cubicBezTo>
                <a:cubicBezTo>
                  <a:pt x="4938319" y="592822"/>
                  <a:pt x="4937882" y="580763"/>
                  <a:pt x="4932726" y="570451"/>
                </a:cubicBezTo>
                <a:cubicBezTo>
                  <a:pt x="4923708" y="552415"/>
                  <a:pt x="4905547" y="539247"/>
                  <a:pt x="4899170" y="520117"/>
                </a:cubicBezTo>
                <a:cubicBezTo>
                  <a:pt x="4897101" y="513911"/>
                  <a:pt x="4884845" y="469783"/>
                  <a:pt x="4874003" y="469783"/>
                </a:cubicBezTo>
                <a:cubicBezTo>
                  <a:pt x="4865160" y="469783"/>
                  <a:pt x="4878437" y="487041"/>
                  <a:pt x="4882392" y="494950"/>
                </a:cubicBezTo>
                <a:cubicBezTo>
                  <a:pt x="4886901" y="503968"/>
                  <a:pt x="4894661" y="511099"/>
                  <a:pt x="4899170" y="520117"/>
                </a:cubicBezTo>
                <a:cubicBezTo>
                  <a:pt x="4903125" y="528026"/>
                  <a:pt x="4904076" y="537156"/>
                  <a:pt x="4907559" y="545284"/>
                </a:cubicBezTo>
                <a:cubicBezTo>
                  <a:pt x="4923037" y="581398"/>
                  <a:pt x="4934038" y="593392"/>
                  <a:pt x="4957893" y="629174"/>
                </a:cubicBezTo>
                <a:lnTo>
                  <a:pt x="4974671" y="654341"/>
                </a:lnTo>
                <a:cubicBezTo>
                  <a:pt x="4980264" y="662730"/>
                  <a:pt x="4983060" y="673915"/>
                  <a:pt x="4991449" y="679508"/>
                </a:cubicBezTo>
                <a:lnTo>
                  <a:pt x="5016616" y="696286"/>
                </a:lnTo>
                <a:cubicBezTo>
                  <a:pt x="5022209" y="704675"/>
                  <a:pt x="5023312" y="721453"/>
                  <a:pt x="5033394" y="721453"/>
                </a:cubicBezTo>
                <a:cubicBezTo>
                  <a:pt x="5043476" y="721453"/>
                  <a:pt x="5045170" y="705040"/>
                  <a:pt x="5050172" y="696286"/>
                </a:cubicBezTo>
                <a:cubicBezTo>
                  <a:pt x="5063939" y="672195"/>
                  <a:pt x="5078440" y="638838"/>
                  <a:pt x="5083728" y="612396"/>
                </a:cubicBezTo>
                <a:cubicBezTo>
                  <a:pt x="5086524" y="598414"/>
                  <a:pt x="5088365" y="584207"/>
                  <a:pt x="5092117" y="570451"/>
                </a:cubicBezTo>
                <a:cubicBezTo>
                  <a:pt x="5096770" y="553389"/>
                  <a:pt x="5103302" y="536895"/>
                  <a:pt x="5108895" y="520117"/>
                </a:cubicBezTo>
                <a:lnTo>
                  <a:pt x="5117284" y="49495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B6BFAAE9-2213-4B1E-B5A7-B9C3050C05EE}"/>
              </a:ext>
            </a:extLst>
          </p:cNvPr>
          <p:cNvSpPr/>
          <p:nvPr/>
        </p:nvSpPr>
        <p:spPr>
          <a:xfrm>
            <a:off x="1828800" y="1300294"/>
            <a:ext cx="5094764" cy="2240130"/>
          </a:xfrm>
          <a:custGeom>
            <a:avLst/>
            <a:gdLst>
              <a:gd name="connsiteX0" fmla="*/ 0 w 5094764"/>
              <a:gd name="connsiteY0" fmla="*/ 0 h 2240130"/>
              <a:gd name="connsiteX1" fmla="*/ 8389 w 5094764"/>
              <a:gd name="connsiteY1" fmla="*/ 41945 h 2240130"/>
              <a:gd name="connsiteX2" fmla="*/ 41945 w 5094764"/>
              <a:gd name="connsiteY2" fmla="*/ 92278 h 2240130"/>
              <a:gd name="connsiteX3" fmla="*/ 83890 w 5094764"/>
              <a:gd name="connsiteY3" fmla="*/ 167779 h 2240130"/>
              <a:gd name="connsiteX4" fmla="*/ 100668 w 5094764"/>
              <a:gd name="connsiteY4" fmla="*/ 192946 h 2240130"/>
              <a:gd name="connsiteX5" fmla="*/ 125835 w 5094764"/>
              <a:gd name="connsiteY5" fmla="*/ 209724 h 2240130"/>
              <a:gd name="connsiteX6" fmla="*/ 134224 w 5094764"/>
              <a:gd name="connsiteY6" fmla="*/ 234891 h 2240130"/>
              <a:gd name="connsiteX7" fmla="*/ 159391 w 5094764"/>
              <a:gd name="connsiteY7" fmla="*/ 251669 h 2240130"/>
              <a:gd name="connsiteX8" fmla="*/ 184558 w 5094764"/>
              <a:gd name="connsiteY8" fmla="*/ 276836 h 2240130"/>
              <a:gd name="connsiteX9" fmla="*/ 209725 w 5094764"/>
              <a:gd name="connsiteY9" fmla="*/ 310392 h 2240130"/>
              <a:gd name="connsiteX10" fmla="*/ 276837 w 5094764"/>
              <a:gd name="connsiteY10" fmla="*/ 360726 h 2240130"/>
              <a:gd name="connsiteX11" fmla="*/ 327171 w 5094764"/>
              <a:gd name="connsiteY11" fmla="*/ 411060 h 2240130"/>
              <a:gd name="connsiteX12" fmla="*/ 385894 w 5094764"/>
              <a:gd name="connsiteY12" fmla="*/ 453005 h 2240130"/>
              <a:gd name="connsiteX13" fmla="*/ 461394 w 5094764"/>
              <a:gd name="connsiteY13" fmla="*/ 494950 h 2240130"/>
              <a:gd name="connsiteX14" fmla="*/ 494950 w 5094764"/>
              <a:gd name="connsiteY14" fmla="*/ 520117 h 2240130"/>
              <a:gd name="connsiteX15" fmla="*/ 528506 w 5094764"/>
              <a:gd name="connsiteY15" fmla="*/ 536895 h 2240130"/>
              <a:gd name="connsiteX16" fmla="*/ 553673 w 5094764"/>
              <a:gd name="connsiteY16" fmla="*/ 553673 h 2240130"/>
              <a:gd name="connsiteX17" fmla="*/ 578840 w 5094764"/>
              <a:gd name="connsiteY17" fmla="*/ 562062 h 2240130"/>
              <a:gd name="connsiteX18" fmla="*/ 612396 w 5094764"/>
              <a:gd name="connsiteY18" fmla="*/ 578840 h 2240130"/>
              <a:gd name="connsiteX19" fmla="*/ 645952 w 5094764"/>
              <a:gd name="connsiteY19" fmla="*/ 587229 h 2240130"/>
              <a:gd name="connsiteX20" fmla="*/ 713064 w 5094764"/>
              <a:gd name="connsiteY20" fmla="*/ 620785 h 2240130"/>
              <a:gd name="connsiteX21" fmla="*/ 755009 w 5094764"/>
              <a:gd name="connsiteY21" fmla="*/ 637563 h 2240130"/>
              <a:gd name="connsiteX22" fmla="*/ 788565 w 5094764"/>
              <a:gd name="connsiteY22" fmla="*/ 654341 h 2240130"/>
              <a:gd name="connsiteX23" fmla="*/ 847288 w 5094764"/>
              <a:gd name="connsiteY23" fmla="*/ 671119 h 2240130"/>
              <a:gd name="connsiteX24" fmla="*/ 880844 w 5094764"/>
              <a:gd name="connsiteY24" fmla="*/ 687897 h 2240130"/>
              <a:gd name="connsiteX25" fmla="*/ 939567 w 5094764"/>
              <a:gd name="connsiteY25" fmla="*/ 704675 h 2240130"/>
              <a:gd name="connsiteX26" fmla="*/ 989901 w 5094764"/>
              <a:gd name="connsiteY26" fmla="*/ 729842 h 2240130"/>
              <a:gd name="connsiteX27" fmla="*/ 1048624 w 5094764"/>
              <a:gd name="connsiteY27" fmla="*/ 746620 h 2240130"/>
              <a:gd name="connsiteX28" fmla="*/ 1082180 w 5094764"/>
              <a:gd name="connsiteY28" fmla="*/ 763398 h 2240130"/>
              <a:gd name="connsiteX29" fmla="*/ 1115736 w 5094764"/>
              <a:gd name="connsiteY29" fmla="*/ 771787 h 2240130"/>
              <a:gd name="connsiteX30" fmla="*/ 1191237 w 5094764"/>
              <a:gd name="connsiteY30" fmla="*/ 796954 h 2240130"/>
              <a:gd name="connsiteX31" fmla="*/ 1224793 w 5094764"/>
              <a:gd name="connsiteY31" fmla="*/ 805343 h 2240130"/>
              <a:gd name="connsiteX32" fmla="*/ 1275127 w 5094764"/>
              <a:gd name="connsiteY32" fmla="*/ 822121 h 2240130"/>
              <a:gd name="connsiteX33" fmla="*/ 1333850 w 5094764"/>
              <a:gd name="connsiteY33" fmla="*/ 847288 h 2240130"/>
              <a:gd name="connsiteX34" fmla="*/ 1384183 w 5094764"/>
              <a:gd name="connsiteY34" fmla="*/ 855677 h 2240130"/>
              <a:gd name="connsiteX35" fmla="*/ 1442906 w 5094764"/>
              <a:gd name="connsiteY35" fmla="*/ 880844 h 2240130"/>
              <a:gd name="connsiteX36" fmla="*/ 1510018 w 5094764"/>
              <a:gd name="connsiteY36" fmla="*/ 897622 h 2240130"/>
              <a:gd name="connsiteX37" fmla="*/ 1535185 w 5094764"/>
              <a:gd name="connsiteY37" fmla="*/ 906011 h 2240130"/>
              <a:gd name="connsiteX38" fmla="*/ 1627464 w 5094764"/>
              <a:gd name="connsiteY38" fmla="*/ 939567 h 2240130"/>
              <a:gd name="connsiteX39" fmla="*/ 1694576 w 5094764"/>
              <a:gd name="connsiteY39" fmla="*/ 956345 h 2240130"/>
              <a:gd name="connsiteX40" fmla="*/ 1728132 w 5094764"/>
              <a:gd name="connsiteY40" fmla="*/ 973123 h 2240130"/>
              <a:gd name="connsiteX41" fmla="*/ 1786855 w 5094764"/>
              <a:gd name="connsiteY41" fmla="*/ 989900 h 2240130"/>
              <a:gd name="connsiteX42" fmla="*/ 1837189 w 5094764"/>
              <a:gd name="connsiteY42" fmla="*/ 1006678 h 2240130"/>
              <a:gd name="connsiteX43" fmla="*/ 1879134 w 5094764"/>
              <a:gd name="connsiteY43" fmla="*/ 1015067 h 2240130"/>
              <a:gd name="connsiteX44" fmla="*/ 1929468 w 5094764"/>
              <a:gd name="connsiteY44" fmla="*/ 1031845 h 2240130"/>
              <a:gd name="connsiteX45" fmla="*/ 1954635 w 5094764"/>
              <a:gd name="connsiteY45" fmla="*/ 1040234 h 2240130"/>
              <a:gd name="connsiteX46" fmla="*/ 1996580 w 5094764"/>
              <a:gd name="connsiteY46" fmla="*/ 1048623 h 2240130"/>
              <a:gd name="connsiteX47" fmla="*/ 2021747 w 5094764"/>
              <a:gd name="connsiteY47" fmla="*/ 1057012 h 2240130"/>
              <a:gd name="connsiteX48" fmla="*/ 2072081 w 5094764"/>
              <a:gd name="connsiteY48" fmla="*/ 1065401 h 2240130"/>
              <a:gd name="connsiteX49" fmla="*/ 2097248 w 5094764"/>
              <a:gd name="connsiteY49" fmla="*/ 1073790 h 2240130"/>
              <a:gd name="connsiteX50" fmla="*/ 2155971 w 5094764"/>
              <a:gd name="connsiteY50" fmla="*/ 1082179 h 2240130"/>
              <a:gd name="connsiteX51" fmla="*/ 2256639 w 5094764"/>
              <a:gd name="connsiteY51" fmla="*/ 1098957 h 2240130"/>
              <a:gd name="connsiteX52" fmla="*/ 2323750 w 5094764"/>
              <a:gd name="connsiteY52" fmla="*/ 1107346 h 2240130"/>
              <a:gd name="connsiteX53" fmla="*/ 2516697 w 5094764"/>
              <a:gd name="connsiteY53" fmla="*/ 1124124 h 2240130"/>
              <a:gd name="connsiteX54" fmla="*/ 2567031 w 5094764"/>
              <a:gd name="connsiteY54" fmla="*/ 1132513 h 2240130"/>
              <a:gd name="connsiteX55" fmla="*/ 2642532 w 5094764"/>
              <a:gd name="connsiteY55" fmla="*/ 1140902 h 2240130"/>
              <a:gd name="connsiteX56" fmla="*/ 2684477 w 5094764"/>
              <a:gd name="connsiteY56" fmla="*/ 1149291 h 2240130"/>
              <a:gd name="connsiteX57" fmla="*/ 2734811 w 5094764"/>
              <a:gd name="connsiteY57" fmla="*/ 1157680 h 2240130"/>
              <a:gd name="connsiteX58" fmla="*/ 2801923 w 5094764"/>
              <a:gd name="connsiteY58" fmla="*/ 1166069 h 2240130"/>
              <a:gd name="connsiteX59" fmla="*/ 2885813 w 5094764"/>
              <a:gd name="connsiteY59" fmla="*/ 1174458 h 2240130"/>
              <a:gd name="connsiteX60" fmla="*/ 2969703 w 5094764"/>
              <a:gd name="connsiteY60" fmla="*/ 1191236 h 2240130"/>
              <a:gd name="connsiteX61" fmla="*/ 3045204 w 5094764"/>
              <a:gd name="connsiteY61" fmla="*/ 1208014 h 2240130"/>
              <a:gd name="connsiteX62" fmla="*/ 3095538 w 5094764"/>
              <a:gd name="connsiteY62" fmla="*/ 1216403 h 2240130"/>
              <a:gd name="connsiteX63" fmla="*/ 3171039 w 5094764"/>
              <a:gd name="connsiteY63" fmla="*/ 1233181 h 2240130"/>
              <a:gd name="connsiteX64" fmla="*/ 3229761 w 5094764"/>
              <a:gd name="connsiteY64" fmla="*/ 1241570 h 2240130"/>
              <a:gd name="connsiteX65" fmla="*/ 3263317 w 5094764"/>
              <a:gd name="connsiteY65" fmla="*/ 1249959 h 2240130"/>
              <a:gd name="connsiteX66" fmla="*/ 3313651 w 5094764"/>
              <a:gd name="connsiteY66" fmla="*/ 1258348 h 2240130"/>
              <a:gd name="connsiteX67" fmla="*/ 3389152 w 5094764"/>
              <a:gd name="connsiteY67" fmla="*/ 1275126 h 2240130"/>
              <a:gd name="connsiteX68" fmla="*/ 3414319 w 5094764"/>
              <a:gd name="connsiteY68" fmla="*/ 1283515 h 2240130"/>
              <a:gd name="connsiteX69" fmla="*/ 3481431 w 5094764"/>
              <a:gd name="connsiteY69" fmla="*/ 1300293 h 2240130"/>
              <a:gd name="connsiteX70" fmla="*/ 3548543 w 5094764"/>
              <a:gd name="connsiteY70" fmla="*/ 1317071 h 2240130"/>
              <a:gd name="connsiteX71" fmla="*/ 3582099 w 5094764"/>
              <a:gd name="connsiteY71" fmla="*/ 1325460 h 2240130"/>
              <a:gd name="connsiteX72" fmla="*/ 3640822 w 5094764"/>
              <a:gd name="connsiteY72" fmla="*/ 1342238 h 2240130"/>
              <a:gd name="connsiteX73" fmla="*/ 3716323 w 5094764"/>
              <a:gd name="connsiteY73" fmla="*/ 1367405 h 2240130"/>
              <a:gd name="connsiteX74" fmla="*/ 3766657 w 5094764"/>
              <a:gd name="connsiteY74" fmla="*/ 1384183 h 2240130"/>
              <a:gd name="connsiteX75" fmla="*/ 3791824 w 5094764"/>
              <a:gd name="connsiteY75" fmla="*/ 1392572 h 2240130"/>
              <a:gd name="connsiteX76" fmla="*/ 3850547 w 5094764"/>
              <a:gd name="connsiteY76" fmla="*/ 1409350 h 2240130"/>
              <a:gd name="connsiteX77" fmla="*/ 3875714 w 5094764"/>
              <a:gd name="connsiteY77" fmla="*/ 1426128 h 2240130"/>
              <a:gd name="connsiteX78" fmla="*/ 3900881 w 5094764"/>
              <a:gd name="connsiteY78" fmla="*/ 1434517 h 2240130"/>
              <a:gd name="connsiteX79" fmla="*/ 3967993 w 5094764"/>
              <a:gd name="connsiteY79" fmla="*/ 1468073 h 2240130"/>
              <a:gd name="connsiteX80" fmla="*/ 4001549 w 5094764"/>
              <a:gd name="connsiteY80" fmla="*/ 1484851 h 2240130"/>
              <a:gd name="connsiteX81" fmla="*/ 4026716 w 5094764"/>
              <a:gd name="connsiteY81" fmla="*/ 1493240 h 2240130"/>
              <a:gd name="connsiteX82" fmla="*/ 4051883 w 5094764"/>
              <a:gd name="connsiteY82" fmla="*/ 1510018 h 2240130"/>
              <a:gd name="connsiteX83" fmla="*/ 4118994 w 5094764"/>
              <a:gd name="connsiteY83" fmla="*/ 1543574 h 2240130"/>
              <a:gd name="connsiteX84" fmla="*/ 4152550 w 5094764"/>
              <a:gd name="connsiteY84" fmla="*/ 1560352 h 2240130"/>
              <a:gd name="connsiteX85" fmla="*/ 4236440 w 5094764"/>
              <a:gd name="connsiteY85" fmla="*/ 1602297 h 2240130"/>
              <a:gd name="connsiteX86" fmla="*/ 4286774 w 5094764"/>
              <a:gd name="connsiteY86" fmla="*/ 1635853 h 2240130"/>
              <a:gd name="connsiteX87" fmla="*/ 4311941 w 5094764"/>
              <a:gd name="connsiteY87" fmla="*/ 1652631 h 2240130"/>
              <a:gd name="connsiteX88" fmla="*/ 4379053 w 5094764"/>
              <a:gd name="connsiteY88" fmla="*/ 1686187 h 2240130"/>
              <a:gd name="connsiteX89" fmla="*/ 4429387 w 5094764"/>
              <a:gd name="connsiteY89" fmla="*/ 1719743 h 2240130"/>
              <a:gd name="connsiteX90" fmla="*/ 4488110 w 5094764"/>
              <a:gd name="connsiteY90" fmla="*/ 1744910 h 2240130"/>
              <a:gd name="connsiteX91" fmla="*/ 4513277 w 5094764"/>
              <a:gd name="connsiteY91" fmla="*/ 1770077 h 2240130"/>
              <a:gd name="connsiteX92" fmla="*/ 4538444 w 5094764"/>
              <a:gd name="connsiteY92" fmla="*/ 1778466 h 2240130"/>
              <a:gd name="connsiteX93" fmla="*/ 4597167 w 5094764"/>
              <a:gd name="connsiteY93" fmla="*/ 1812022 h 2240130"/>
              <a:gd name="connsiteX94" fmla="*/ 4622334 w 5094764"/>
              <a:gd name="connsiteY94" fmla="*/ 1820411 h 2240130"/>
              <a:gd name="connsiteX95" fmla="*/ 4672668 w 5094764"/>
              <a:gd name="connsiteY95" fmla="*/ 1853967 h 2240130"/>
              <a:gd name="connsiteX96" fmla="*/ 4697835 w 5094764"/>
              <a:gd name="connsiteY96" fmla="*/ 1870745 h 2240130"/>
              <a:gd name="connsiteX97" fmla="*/ 4748169 w 5094764"/>
              <a:gd name="connsiteY97" fmla="*/ 1904300 h 2240130"/>
              <a:gd name="connsiteX98" fmla="*/ 4798503 w 5094764"/>
              <a:gd name="connsiteY98" fmla="*/ 1937856 h 2240130"/>
              <a:gd name="connsiteX99" fmla="*/ 4823670 w 5094764"/>
              <a:gd name="connsiteY99" fmla="*/ 1954634 h 2240130"/>
              <a:gd name="connsiteX100" fmla="*/ 4865615 w 5094764"/>
              <a:gd name="connsiteY100" fmla="*/ 1996579 h 2240130"/>
              <a:gd name="connsiteX101" fmla="*/ 4890782 w 5094764"/>
              <a:gd name="connsiteY101" fmla="*/ 2021746 h 2240130"/>
              <a:gd name="connsiteX102" fmla="*/ 4941116 w 5094764"/>
              <a:gd name="connsiteY102" fmla="*/ 2055302 h 2240130"/>
              <a:gd name="connsiteX103" fmla="*/ 4983061 w 5094764"/>
              <a:gd name="connsiteY103" fmla="*/ 2097247 h 2240130"/>
              <a:gd name="connsiteX104" fmla="*/ 4999839 w 5094764"/>
              <a:gd name="connsiteY104" fmla="*/ 2122414 h 2240130"/>
              <a:gd name="connsiteX105" fmla="*/ 5050172 w 5094764"/>
              <a:gd name="connsiteY105" fmla="*/ 2164359 h 2240130"/>
              <a:gd name="connsiteX106" fmla="*/ 5058561 w 5094764"/>
              <a:gd name="connsiteY106" fmla="*/ 2139192 h 2240130"/>
              <a:gd name="connsiteX107" fmla="*/ 5041783 w 5094764"/>
              <a:gd name="connsiteY107" fmla="*/ 2038524 h 2240130"/>
              <a:gd name="connsiteX108" fmla="*/ 5033394 w 5094764"/>
              <a:gd name="connsiteY108" fmla="*/ 2004968 h 2240130"/>
              <a:gd name="connsiteX109" fmla="*/ 5016617 w 5094764"/>
              <a:gd name="connsiteY109" fmla="*/ 1954634 h 2240130"/>
              <a:gd name="connsiteX110" fmla="*/ 5025006 w 5094764"/>
              <a:gd name="connsiteY110" fmla="*/ 1996579 h 2240130"/>
              <a:gd name="connsiteX111" fmla="*/ 5033394 w 5094764"/>
              <a:gd name="connsiteY111" fmla="*/ 2046913 h 2240130"/>
              <a:gd name="connsiteX112" fmla="*/ 5050172 w 5094764"/>
              <a:gd name="connsiteY112" fmla="*/ 2130803 h 2240130"/>
              <a:gd name="connsiteX113" fmla="*/ 5083728 w 5094764"/>
              <a:gd name="connsiteY113" fmla="*/ 2214693 h 2240130"/>
              <a:gd name="connsiteX114" fmla="*/ 5092117 w 5094764"/>
              <a:gd name="connsiteY114" fmla="*/ 2239860 h 2240130"/>
              <a:gd name="connsiteX115" fmla="*/ 5066950 w 5094764"/>
              <a:gd name="connsiteY115" fmla="*/ 2231471 h 2240130"/>
              <a:gd name="connsiteX116" fmla="*/ 5041783 w 5094764"/>
              <a:gd name="connsiteY116" fmla="*/ 2214693 h 2240130"/>
              <a:gd name="connsiteX117" fmla="*/ 4899171 w 5094764"/>
              <a:gd name="connsiteY117" fmla="*/ 2197915 h 2240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094764" h="2240130">
                <a:moveTo>
                  <a:pt x="0" y="0"/>
                </a:moveTo>
                <a:cubicBezTo>
                  <a:pt x="2796" y="13982"/>
                  <a:pt x="2489" y="28965"/>
                  <a:pt x="8389" y="41945"/>
                </a:cubicBezTo>
                <a:cubicBezTo>
                  <a:pt x="16733" y="60302"/>
                  <a:pt x="41945" y="92278"/>
                  <a:pt x="41945" y="92278"/>
                </a:cubicBezTo>
                <a:cubicBezTo>
                  <a:pt x="56711" y="136575"/>
                  <a:pt x="45429" y="110087"/>
                  <a:pt x="83890" y="167779"/>
                </a:cubicBezTo>
                <a:cubicBezTo>
                  <a:pt x="89483" y="176168"/>
                  <a:pt x="92279" y="187353"/>
                  <a:pt x="100668" y="192946"/>
                </a:cubicBezTo>
                <a:lnTo>
                  <a:pt x="125835" y="209724"/>
                </a:lnTo>
                <a:cubicBezTo>
                  <a:pt x="128631" y="218113"/>
                  <a:pt x="128700" y="227986"/>
                  <a:pt x="134224" y="234891"/>
                </a:cubicBezTo>
                <a:cubicBezTo>
                  <a:pt x="140522" y="242764"/>
                  <a:pt x="151646" y="245214"/>
                  <a:pt x="159391" y="251669"/>
                </a:cubicBezTo>
                <a:cubicBezTo>
                  <a:pt x="168505" y="259264"/>
                  <a:pt x="176837" y="267828"/>
                  <a:pt x="184558" y="276836"/>
                </a:cubicBezTo>
                <a:cubicBezTo>
                  <a:pt x="193657" y="287452"/>
                  <a:pt x="199838" y="300505"/>
                  <a:pt x="209725" y="310392"/>
                </a:cubicBezTo>
                <a:cubicBezTo>
                  <a:pt x="312174" y="412841"/>
                  <a:pt x="207136" y="298769"/>
                  <a:pt x="276837" y="360726"/>
                </a:cubicBezTo>
                <a:cubicBezTo>
                  <a:pt x="294571" y="376490"/>
                  <a:pt x="308189" y="396823"/>
                  <a:pt x="327171" y="411060"/>
                </a:cubicBezTo>
                <a:cubicBezTo>
                  <a:pt x="436837" y="493309"/>
                  <a:pt x="300026" y="391671"/>
                  <a:pt x="385894" y="453005"/>
                </a:cubicBezTo>
                <a:cubicBezTo>
                  <a:pt x="491738" y="528608"/>
                  <a:pt x="341588" y="428390"/>
                  <a:pt x="461394" y="494950"/>
                </a:cubicBezTo>
                <a:cubicBezTo>
                  <a:pt x="473616" y="501740"/>
                  <a:pt x="483094" y="512707"/>
                  <a:pt x="494950" y="520117"/>
                </a:cubicBezTo>
                <a:cubicBezTo>
                  <a:pt x="505555" y="526745"/>
                  <a:pt x="517648" y="530690"/>
                  <a:pt x="528506" y="536895"/>
                </a:cubicBezTo>
                <a:cubicBezTo>
                  <a:pt x="537260" y="541897"/>
                  <a:pt x="544655" y="549164"/>
                  <a:pt x="553673" y="553673"/>
                </a:cubicBezTo>
                <a:cubicBezTo>
                  <a:pt x="561582" y="557628"/>
                  <a:pt x="570712" y="558579"/>
                  <a:pt x="578840" y="562062"/>
                </a:cubicBezTo>
                <a:cubicBezTo>
                  <a:pt x="590334" y="566988"/>
                  <a:pt x="600687" y="574449"/>
                  <a:pt x="612396" y="578840"/>
                </a:cubicBezTo>
                <a:cubicBezTo>
                  <a:pt x="623191" y="582888"/>
                  <a:pt x="635309" y="582795"/>
                  <a:pt x="645952" y="587229"/>
                </a:cubicBezTo>
                <a:cubicBezTo>
                  <a:pt x="669039" y="596849"/>
                  <a:pt x="689842" y="611496"/>
                  <a:pt x="713064" y="620785"/>
                </a:cubicBezTo>
                <a:cubicBezTo>
                  <a:pt x="727046" y="626378"/>
                  <a:pt x="741248" y="631447"/>
                  <a:pt x="755009" y="637563"/>
                </a:cubicBezTo>
                <a:cubicBezTo>
                  <a:pt x="766437" y="642642"/>
                  <a:pt x="776856" y="649950"/>
                  <a:pt x="788565" y="654341"/>
                </a:cubicBezTo>
                <a:cubicBezTo>
                  <a:pt x="845325" y="675626"/>
                  <a:pt x="799966" y="650838"/>
                  <a:pt x="847288" y="671119"/>
                </a:cubicBezTo>
                <a:cubicBezTo>
                  <a:pt x="858782" y="676045"/>
                  <a:pt x="869135" y="683506"/>
                  <a:pt x="880844" y="687897"/>
                </a:cubicBezTo>
                <a:cubicBezTo>
                  <a:pt x="923501" y="703893"/>
                  <a:pt x="903061" y="688450"/>
                  <a:pt x="939567" y="704675"/>
                </a:cubicBezTo>
                <a:cubicBezTo>
                  <a:pt x="956709" y="712293"/>
                  <a:pt x="972393" y="723108"/>
                  <a:pt x="989901" y="729842"/>
                </a:cubicBezTo>
                <a:cubicBezTo>
                  <a:pt x="1008902" y="737150"/>
                  <a:pt x="1029492" y="739663"/>
                  <a:pt x="1048624" y="746620"/>
                </a:cubicBezTo>
                <a:cubicBezTo>
                  <a:pt x="1060377" y="750894"/>
                  <a:pt x="1070471" y="759007"/>
                  <a:pt x="1082180" y="763398"/>
                </a:cubicBezTo>
                <a:cubicBezTo>
                  <a:pt x="1092975" y="767446"/>
                  <a:pt x="1104716" y="768396"/>
                  <a:pt x="1115736" y="771787"/>
                </a:cubicBezTo>
                <a:cubicBezTo>
                  <a:pt x="1141091" y="779589"/>
                  <a:pt x="1165501" y="790520"/>
                  <a:pt x="1191237" y="796954"/>
                </a:cubicBezTo>
                <a:cubicBezTo>
                  <a:pt x="1202422" y="799750"/>
                  <a:pt x="1213750" y="802030"/>
                  <a:pt x="1224793" y="805343"/>
                </a:cubicBezTo>
                <a:cubicBezTo>
                  <a:pt x="1241733" y="810425"/>
                  <a:pt x="1259309" y="814212"/>
                  <a:pt x="1275127" y="822121"/>
                </a:cubicBezTo>
                <a:cubicBezTo>
                  <a:pt x="1295645" y="832380"/>
                  <a:pt x="1311631" y="842350"/>
                  <a:pt x="1333850" y="847288"/>
                </a:cubicBezTo>
                <a:cubicBezTo>
                  <a:pt x="1350454" y="850978"/>
                  <a:pt x="1367405" y="852881"/>
                  <a:pt x="1384183" y="855677"/>
                </a:cubicBezTo>
                <a:cubicBezTo>
                  <a:pt x="1411683" y="869427"/>
                  <a:pt x="1415750" y="873438"/>
                  <a:pt x="1442906" y="880844"/>
                </a:cubicBezTo>
                <a:cubicBezTo>
                  <a:pt x="1465153" y="886911"/>
                  <a:pt x="1488142" y="890330"/>
                  <a:pt x="1510018" y="897622"/>
                </a:cubicBezTo>
                <a:cubicBezTo>
                  <a:pt x="1518407" y="900418"/>
                  <a:pt x="1526905" y="902906"/>
                  <a:pt x="1535185" y="906011"/>
                </a:cubicBezTo>
                <a:cubicBezTo>
                  <a:pt x="1580548" y="923022"/>
                  <a:pt x="1578115" y="925467"/>
                  <a:pt x="1627464" y="939567"/>
                </a:cubicBezTo>
                <a:cubicBezTo>
                  <a:pt x="1649636" y="945902"/>
                  <a:pt x="1673951" y="946033"/>
                  <a:pt x="1694576" y="956345"/>
                </a:cubicBezTo>
                <a:cubicBezTo>
                  <a:pt x="1705761" y="961938"/>
                  <a:pt x="1716638" y="968197"/>
                  <a:pt x="1728132" y="973123"/>
                </a:cubicBezTo>
                <a:cubicBezTo>
                  <a:pt x="1750066" y="982523"/>
                  <a:pt x="1763197" y="982803"/>
                  <a:pt x="1786855" y="989900"/>
                </a:cubicBezTo>
                <a:cubicBezTo>
                  <a:pt x="1803795" y="994982"/>
                  <a:pt x="1819847" y="1003210"/>
                  <a:pt x="1837189" y="1006678"/>
                </a:cubicBezTo>
                <a:cubicBezTo>
                  <a:pt x="1851171" y="1009474"/>
                  <a:pt x="1865378" y="1011315"/>
                  <a:pt x="1879134" y="1015067"/>
                </a:cubicBezTo>
                <a:cubicBezTo>
                  <a:pt x="1896196" y="1019720"/>
                  <a:pt x="1912690" y="1026252"/>
                  <a:pt x="1929468" y="1031845"/>
                </a:cubicBezTo>
                <a:cubicBezTo>
                  <a:pt x="1937857" y="1034641"/>
                  <a:pt x="1945964" y="1038500"/>
                  <a:pt x="1954635" y="1040234"/>
                </a:cubicBezTo>
                <a:cubicBezTo>
                  <a:pt x="1968617" y="1043030"/>
                  <a:pt x="1982747" y="1045165"/>
                  <a:pt x="1996580" y="1048623"/>
                </a:cubicBezTo>
                <a:cubicBezTo>
                  <a:pt x="2005159" y="1050768"/>
                  <a:pt x="2013115" y="1055094"/>
                  <a:pt x="2021747" y="1057012"/>
                </a:cubicBezTo>
                <a:cubicBezTo>
                  <a:pt x="2038351" y="1060702"/>
                  <a:pt x="2055477" y="1061711"/>
                  <a:pt x="2072081" y="1065401"/>
                </a:cubicBezTo>
                <a:cubicBezTo>
                  <a:pt x="2080713" y="1067319"/>
                  <a:pt x="2088577" y="1072056"/>
                  <a:pt x="2097248" y="1073790"/>
                </a:cubicBezTo>
                <a:cubicBezTo>
                  <a:pt x="2116637" y="1077668"/>
                  <a:pt x="2136440" y="1079095"/>
                  <a:pt x="2155971" y="1082179"/>
                </a:cubicBezTo>
                <a:cubicBezTo>
                  <a:pt x="2189574" y="1087485"/>
                  <a:pt x="2222883" y="1094737"/>
                  <a:pt x="2256639" y="1098957"/>
                </a:cubicBezTo>
                <a:cubicBezTo>
                  <a:pt x="2279009" y="1101753"/>
                  <a:pt x="2301310" y="1105174"/>
                  <a:pt x="2323750" y="1107346"/>
                </a:cubicBezTo>
                <a:cubicBezTo>
                  <a:pt x="2388008" y="1113565"/>
                  <a:pt x="2453017" y="1113511"/>
                  <a:pt x="2516697" y="1124124"/>
                </a:cubicBezTo>
                <a:cubicBezTo>
                  <a:pt x="2533475" y="1126920"/>
                  <a:pt x="2550171" y="1130265"/>
                  <a:pt x="2567031" y="1132513"/>
                </a:cubicBezTo>
                <a:cubicBezTo>
                  <a:pt x="2592131" y="1135860"/>
                  <a:pt x="2617465" y="1137321"/>
                  <a:pt x="2642532" y="1140902"/>
                </a:cubicBezTo>
                <a:cubicBezTo>
                  <a:pt x="2656647" y="1142918"/>
                  <a:pt x="2670448" y="1146740"/>
                  <a:pt x="2684477" y="1149291"/>
                </a:cubicBezTo>
                <a:cubicBezTo>
                  <a:pt x="2701212" y="1152334"/>
                  <a:pt x="2717973" y="1155275"/>
                  <a:pt x="2734811" y="1157680"/>
                </a:cubicBezTo>
                <a:cubicBezTo>
                  <a:pt x="2757129" y="1160868"/>
                  <a:pt x="2779516" y="1163579"/>
                  <a:pt x="2801923" y="1166069"/>
                </a:cubicBezTo>
                <a:cubicBezTo>
                  <a:pt x="2829854" y="1169172"/>
                  <a:pt x="2858021" y="1170289"/>
                  <a:pt x="2885813" y="1174458"/>
                </a:cubicBezTo>
                <a:cubicBezTo>
                  <a:pt x="2914015" y="1178688"/>
                  <a:pt x="2942037" y="1184320"/>
                  <a:pt x="2969703" y="1191236"/>
                </a:cubicBezTo>
                <a:cubicBezTo>
                  <a:pt x="3005609" y="1200213"/>
                  <a:pt x="3006154" y="1200914"/>
                  <a:pt x="3045204" y="1208014"/>
                </a:cubicBezTo>
                <a:cubicBezTo>
                  <a:pt x="3061939" y="1211057"/>
                  <a:pt x="3078859" y="1213067"/>
                  <a:pt x="3095538" y="1216403"/>
                </a:cubicBezTo>
                <a:cubicBezTo>
                  <a:pt x="3170955" y="1231486"/>
                  <a:pt x="3083126" y="1218529"/>
                  <a:pt x="3171039" y="1233181"/>
                </a:cubicBezTo>
                <a:cubicBezTo>
                  <a:pt x="3190543" y="1236432"/>
                  <a:pt x="3210307" y="1238033"/>
                  <a:pt x="3229761" y="1241570"/>
                </a:cubicBezTo>
                <a:cubicBezTo>
                  <a:pt x="3241105" y="1243632"/>
                  <a:pt x="3252011" y="1247698"/>
                  <a:pt x="3263317" y="1249959"/>
                </a:cubicBezTo>
                <a:cubicBezTo>
                  <a:pt x="3279996" y="1253295"/>
                  <a:pt x="3296916" y="1255305"/>
                  <a:pt x="3313651" y="1258348"/>
                </a:cubicBezTo>
                <a:cubicBezTo>
                  <a:pt x="3337437" y="1262673"/>
                  <a:pt x="3365588" y="1268394"/>
                  <a:pt x="3389152" y="1275126"/>
                </a:cubicBezTo>
                <a:cubicBezTo>
                  <a:pt x="3397655" y="1277555"/>
                  <a:pt x="3405788" y="1281188"/>
                  <a:pt x="3414319" y="1283515"/>
                </a:cubicBezTo>
                <a:cubicBezTo>
                  <a:pt x="3436566" y="1289582"/>
                  <a:pt x="3459060" y="1294700"/>
                  <a:pt x="3481431" y="1300293"/>
                </a:cubicBezTo>
                <a:lnTo>
                  <a:pt x="3548543" y="1317071"/>
                </a:lnTo>
                <a:cubicBezTo>
                  <a:pt x="3559728" y="1319867"/>
                  <a:pt x="3571161" y="1321814"/>
                  <a:pt x="3582099" y="1325460"/>
                </a:cubicBezTo>
                <a:cubicBezTo>
                  <a:pt x="3666678" y="1353653"/>
                  <a:pt x="3535485" y="1310637"/>
                  <a:pt x="3640822" y="1342238"/>
                </a:cubicBezTo>
                <a:cubicBezTo>
                  <a:pt x="3666232" y="1349861"/>
                  <a:pt x="3691156" y="1359016"/>
                  <a:pt x="3716323" y="1367405"/>
                </a:cubicBezTo>
                <a:lnTo>
                  <a:pt x="3766657" y="1384183"/>
                </a:lnTo>
                <a:cubicBezTo>
                  <a:pt x="3775046" y="1386979"/>
                  <a:pt x="3783245" y="1390427"/>
                  <a:pt x="3791824" y="1392572"/>
                </a:cubicBezTo>
                <a:cubicBezTo>
                  <a:pt x="3802575" y="1395260"/>
                  <a:pt x="3838512" y="1403333"/>
                  <a:pt x="3850547" y="1409350"/>
                </a:cubicBezTo>
                <a:cubicBezTo>
                  <a:pt x="3859565" y="1413859"/>
                  <a:pt x="3866696" y="1421619"/>
                  <a:pt x="3875714" y="1426128"/>
                </a:cubicBezTo>
                <a:cubicBezTo>
                  <a:pt x="3883623" y="1430083"/>
                  <a:pt x="3892831" y="1430858"/>
                  <a:pt x="3900881" y="1434517"/>
                </a:cubicBezTo>
                <a:cubicBezTo>
                  <a:pt x="3923650" y="1444867"/>
                  <a:pt x="3945622" y="1456888"/>
                  <a:pt x="3967993" y="1468073"/>
                </a:cubicBezTo>
                <a:cubicBezTo>
                  <a:pt x="3979178" y="1473666"/>
                  <a:pt x="3989685" y="1480896"/>
                  <a:pt x="4001549" y="1484851"/>
                </a:cubicBezTo>
                <a:cubicBezTo>
                  <a:pt x="4009938" y="1487647"/>
                  <a:pt x="4018807" y="1489285"/>
                  <a:pt x="4026716" y="1493240"/>
                </a:cubicBezTo>
                <a:cubicBezTo>
                  <a:pt x="4035734" y="1497749"/>
                  <a:pt x="4043032" y="1505190"/>
                  <a:pt x="4051883" y="1510018"/>
                </a:cubicBezTo>
                <a:cubicBezTo>
                  <a:pt x="4073840" y="1521995"/>
                  <a:pt x="4096624" y="1532389"/>
                  <a:pt x="4118994" y="1543574"/>
                </a:cubicBezTo>
                <a:cubicBezTo>
                  <a:pt x="4130179" y="1549167"/>
                  <a:pt x="4142145" y="1553415"/>
                  <a:pt x="4152550" y="1560352"/>
                </a:cubicBezTo>
                <a:cubicBezTo>
                  <a:pt x="4212477" y="1600303"/>
                  <a:pt x="4183321" y="1589017"/>
                  <a:pt x="4236440" y="1602297"/>
                </a:cubicBezTo>
                <a:lnTo>
                  <a:pt x="4286774" y="1635853"/>
                </a:lnTo>
                <a:cubicBezTo>
                  <a:pt x="4295163" y="1641446"/>
                  <a:pt x="4302923" y="1648122"/>
                  <a:pt x="4311941" y="1652631"/>
                </a:cubicBezTo>
                <a:cubicBezTo>
                  <a:pt x="4334312" y="1663816"/>
                  <a:pt x="4358242" y="1672313"/>
                  <a:pt x="4379053" y="1686187"/>
                </a:cubicBezTo>
                <a:cubicBezTo>
                  <a:pt x="4395831" y="1697372"/>
                  <a:pt x="4410257" y="1713366"/>
                  <a:pt x="4429387" y="1719743"/>
                </a:cubicBezTo>
                <a:cubicBezTo>
                  <a:pt x="4449925" y="1726589"/>
                  <a:pt x="4469969" y="1731952"/>
                  <a:pt x="4488110" y="1744910"/>
                </a:cubicBezTo>
                <a:cubicBezTo>
                  <a:pt x="4497764" y="1751806"/>
                  <a:pt x="4503406" y="1763496"/>
                  <a:pt x="4513277" y="1770077"/>
                </a:cubicBezTo>
                <a:cubicBezTo>
                  <a:pt x="4520635" y="1774982"/>
                  <a:pt x="4530535" y="1774511"/>
                  <a:pt x="4538444" y="1778466"/>
                </a:cubicBezTo>
                <a:cubicBezTo>
                  <a:pt x="4622694" y="1820591"/>
                  <a:pt x="4494216" y="1767900"/>
                  <a:pt x="4597167" y="1812022"/>
                </a:cubicBezTo>
                <a:cubicBezTo>
                  <a:pt x="4605295" y="1815505"/>
                  <a:pt x="4614604" y="1816117"/>
                  <a:pt x="4622334" y="1820411"/>
                </a:cubicBezTo>
                <a:cubicBezTo>
                  <a:pt x="4639961" y="1830204"/>
                  <a:pt x="4655890" y="1842782"/>
                  <a:pt x="4672668" y="1853967"/>
                </a:cubicBezTo>
                <a:cubicBezTo>
                  <a:pt x="4681057" y="1859560"/>
                  <a:pt x="4690706" y="1863616"/>
                  <a:pt x="4697835" y="1870745"/>
                </a:cubicBezTo>
                <a:cubicBezTo>
                  <a:pt x="4729255" y="1902165"/>
                  <a:pt x="4711747" y="1892161"/>
                  <a:pt x="4748169" y="1904300"/>
                </a:cubicBezTo>
                <a:lnTo>
                  <a:pt x="4798503" y="1937856"/>
                </a:lnTo>
                <a:lnTo>
                  <a:pt x="4823670" y="1954634"/>
                </a:lnTo>
                <a:cubicBezTo>
                  <a:pt x="4854430" y="2000774"/>
                  <a:pt x="4823670" y="1961625"/>
                  <a:pt x="4865615" y="1996579"/>
                </a:cubicBezTo>
                <a:cubicBezTo>
                  <a:pt x="4874729" y="2004174"/>
                  <a:pt x="4881417" y="2014462"/>
                  <a:pt x="4890782" y="2021746"/>
                </a:cubicBezTo>
                <a:cubicBezTo>
                  <a:pt x="4906699" y="2034126"/>
                  <a:pt x="4941116" y="2055302"/>
                  <a:pt x="4941116" y="2055302"/>
                </a:cubicBezTo>
                <a:cubicBezTo>
                  <a:pt x="4985857" y="2122414"/>
                  <a:pt x="4927134" y="2041320"/>
                  <a:pt x="4983061" y="2097247"/>
                </a:cubicBezTo>
                <a:cubicBezTo>
                  <a:pt x="4990190" y="2104376"/>
                  <a:pt x="4993384" y="2114669"/>
                  <a:pt x="4999839" y="2122414"/>
                </a:cubicBezTo>
                <a:cubicBezTo>
                  <a:pt x="5020023" y="2146635"/>
                  <a:pt x="5025427" y="2147862"/>
                  <a:pt x="5050172" y="2164359"/>
                </a:cubicBezTo>
                <a:cubicBezTo>
                  <a:pt x="5052968" y="2155970"/>
                  <a:pt x="5058561" y="2148035"/>
                  <a:pt x="5058561" y="2139192"/>
                </a:cubicBezTo>
                <a:cubicBezTo>
                  <a:pt x="5058561" y="2064205"/>
                  <a:pt x="5054909" y="2084465"/>
                  <a:pt x="5041783" y="2038524"/>
                </a:cubicBezTo>
                <a:cubicBezTo>
                  <a:pt x="5038616" y="2027438"/>
                  <a:pt x="5036707" y="2016011"/>
                  <a:pt x="5033394" y="2004968"/>
                </a:cubicBezTo>
                <a:cubicBezTo>
                  <a:pt x="5028312" y="1988028"/>
                  <a:pt x="5013149" y="1937292"/>
                  <a:pt x="5016617" y="1954634"/>
                </a:cubicBezTo>
                <a:cubicBezTo>
                  <a:pt x="5019413" y="1968616"/>
                  <a:pt x="5022455" y="1982550"/>
                  <a:pt x="5025006" y="1996579"/>
                </a:cubicBezTo>
                <a:cubicBezTo>
                  <a:pt x="5028049" y="2013314"/>
                  <a:pt x="5030259" y="2030195"/>
                  <a:pt x="5033394" y="2046913"/>
                </a:cubicBezTo>
                <a:cubicBezTo>
                  <a:pt x="5038649" y="2074942"/>
                  <a:pt x="5037419" y="2105297"/>
                  <a:pt x="5050172" y="2130803"/>
                </a:cubicBezTo>
                <a:cubicBezTo>
                  <a:pt x="5074859" y="2180177"/>
                  <a:pt x="5062995" y="2152495"/>
                  <a:pt x="5083728" y="2214693"/>
                </a:cubicBezTo>
                <a:cubicBezTo>
                  <a:pt x="5086524" y="2223082"/>
                  <a:pt x="5100506" y="2242656"/>
                  <a:pt x="5092117" y="2239860"/>
                </a:cubicBezTo>
                <a:cubicBezTo>
                  <a:pt x="5083728" y="2237064"/>
                  <a:pt x="5074859" y="2235426"/>
                  <a:pt x="5066950" y="2231471"/>
                </a:cubicBezTo>
                <a:cubicBezTo>
                  <a:pt x="5057932" y="2226962"/>
                  <a:pt x="5051258" y="2218139"/>
                  <a:pt x="5041783" y="2214693"/>
                </a:cubicBezTo>
                <a:cubicBezTo>
                  <a:pt x="4978858" y="2191811"/>
                  <a:pt x="4966514" y="2197915"/>
                  <a:pt x="4899171" y="219791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26265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973F6-009C-4892-B0A5-945B74C624A4}"/>
              </a:ext>
            </a:extLst>
          </p:cNvPr>
          <p:cNvSpPr>
            <a:spLocks noGrp="1"/>
          </p:cNvSpPr>
          <p:nvPr>
            <p:ph type="title"/>
          </p:nvPr>
        </p:nvSpPr>
        <p:spPr/>
        <p:txBody>
          <a:bodyPr/>
          <a:lstStyle/>
          <a:p>
            <a:r>
              <a:rPr lang="en-US" b="0" i="0" dirty="0">
                <a:effectLst/>
                <a:latin typeface="Roboto"/>
              </a:rPr>
              <a:t>Gini Impurity</a:t>
            </a:r>
            <a:endParaRPr lang="en-US" dirty="0"/>
          </a:p>
        </p:txBody>
      </p:sp>
      <p:sp>
        <p:nvSpPr>
          <p:cNvPr id="3" name="Content Placeholder 2">
            <a:extLst>
              <a:ext uri="{FF2B5EF4-FFF2-40B4-BE49-F238E27FC236}">
                <a16:creationId xmlns:a16="http://schemas.microsoft.com/office/drawing/2014/main" id="{5C65F432-898A-487D-BD89-407B1BE0F247}"/>
              </a:ext>
            </a:extLst>
          </p:cNvPr>
          <p:cNvSpPr>
            <a:spLocks noGrp="1"/>
          </p:cNvSpPr>
          <p:nvPr>
            <p:ph idx="1"/>
          </p:nvPr>
        </p:nvSpPr>
        <p:spPr>
          <a:xfrm>
            <a:off x="838200" y="1825625"/>
            <a:ext cx="5257800" cy="4351338"/>
          </a:xfrm>
        </p:spPr>
        <p:txBody>
          <a:bodyPr/>
          <a:lstStyle/>
          <a:p>
            <a:r>
              <a:rPr lang="en-US" dirty="0"/>
              <a:t>Gini impurity is more computationally efficient hence used instead of entropy. </a:t>
            </a:r>
          </a:p>
          <a:p>
            <a:r>
              <a:rPr lang="en-US" dirty="0"/>
              <a:t>Both do the same thing.</a:t>
            </a:r>
          </a:p>
        </p:txBody>
      </p:sp>
      <p:pic>
        <p:nvPicPr>
          <p:cNvPr id="5" name="Picture 4">
            <a:extLst>
              <a:ext uri="{FF2B5EF4-FFF2-40B4-BE49-F238E27FC236}">
                <a16:creationId xmlns:a16="http://schemas.microsoft.com/office/drawing/2014/main" id="{35EB8D2A-069F-4F2B-BE83-AA07742B7A2E}"/>
              </a:ext>
            </a:extLst>
          </p:cNvPr>
          <p:cNvPicPr>
            <a:picLocks noChangeAspect="1"/>
          </p:cNvPicPr>
          <p:nvPr/>
        </p:nvPicPr>
        <p:blipFill>
          <a:blip r:embed="rId2"/>
          <a:stretch>
            <a:fillRect/>
          </a:stretch>
        </p:blipFill>
        <p:spPr>
          <a:xfrm>
            <a:off x="6283246" y="1906828"/>
            <a:ext cx="5637511" cy="4188932"/>
          </a:xfrm>
          <a:prstGeom prst="rect">
            <a:avLst/>
          </a:prstGeom>
        </p:spPr>
      </p:pic>
    </p:spTree>
    <p:extLst>
      <p:ext uri="{BB962C8B-B14F-4D97-AF65-F5344CB8AC3E}">
        <p14:creationId xmlns:p14="http://schemas.microsoft.com/office/powerpoint/2010/main" val="24084522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62F14-784C-46F4-B32B-B957FCCDE6B9}"/>
              </a:ext>
            </a:extLst>
          </p:cNvPr>
          <p:cNvSpPr>
            <a:spLocks noGrp="1"/>
          </p:cNvSpPr>
          <p:nvPr>
            <p:ph type="title"/>
          </p:nvPr>
        </p:nvSpPr>
        <p:spPr/>
        <p:txBody>
          <a:bodyPr>
            <a:normAutofit/>
          </a:bodyPr>
          <a:lstStyle/>
          <a:p>
            <a:r>
              <a:rPr lang="en-US" sz="4000" b="0" i="0" dirty="0">
                <a:effectLst/>
                <a:latin typeface="Roboto"/>
              </a:rPr>
              <a:t>Decision Tree Split For Numerical Feature</a:t>
            </a:r>
            <a:endParaRPr lang="en-US" sz="4000" dirty="0"/>
          </a:p>
        </p:txBody>
      </p:sp>
      <p:sp>
        <p:nvSpPr>
          <p:cNvPr id="3" name="Content Placeholder 2">
            <a:extLst>
              <a:ext uri="{FF2B5EF4-FFF2-40B4-BE49-F238E27FC236}">
                <a16:creationId xmlns:a16="http://schemas.microsoft.com/office/drawing/2014/main" id="{03208622-E707-4F40-B29B-F45C16B39C9E}"/>
              </a:ext>
            </a:extLst>
          </p:cNvPr>
          <p:cNvSpPr>
            <a:spLocks noGrp="1"/>
          </p:cNvSpPr>
          <p:nvPr>
            <p:ph idx="1"/>
          </p:nvPr>
        </p:nvSpPr>
        <p:spPr>
          <a:xfrm>
            <a:off x="838200" y="1825625"/>
            <a:ext cx="4950204" cy="4351338"/>
          </a:xfrm>
        </p:spPr>
        <p:txBody>
          <a:bodyPr/>
          <a:lstStyle/>
          <a:p>
            <a:r>
              <a:rPr lang="en-US" dirty="0"/>
              <a:t>It will turn by turn set each value as threshold and check information gain for each split.</a:t>
            </a:r>
          </a:p>
          <a:p>
            <a:r>
              <a:rPr lang="en-US" dirty="0"/>
              <a:t>Then it will take the one with the max information gain</a:t>
            </a:r>
          </a:p>
        </p:txBody>
      </p:sp>
      <p:pic>
        <p:nvPicPr>
          <p:cNvPr id="5" name="Picture 4">
            <a:extLst>
              <a:ext uri="{FF2B5EF4-FFF2-40B4-BE49-F238E27FC236}">
                <a16:creationId xmlns:a16="http://schemas.microsoft.com/office/drawing/2014/main" id="{60337B58-AF98-4167-8B40-4136694D6990}"/>
              </a:ext>
            </a:extLst>
          </p:cNvPr>
          <p:cNvPicPr>
            <a:picLocks noChangeAspect="1"/>
          </p:cNvPicPr>
          <p:nvPr/>
        </p:nvPicPr>
        <p:blipFill>
          <a:blip r:embed="rId2"/>
          <a:stretch>
            <a:fillRect/>
          </a:stretch>
        </p:blipFill>
        <p:spPr>
          <a:xfrm>
            <a:off x="5973202" y="1825625"/>
            <a:ext cx="5605709" cy="3967994"/>
          </a:xfrm>
          <a:prstGeom prst="rect">
            <a:avLst/>
          </a:prstGeom>
        </p:spPr>
      </p:pic>
    </p:spTree>
    <p:extLst>
      <p:ext uri="{BB962C8B-B14F-4D97-AF65-F5344CB8AC3E}">
        <p14:creationId xmlns:p14="http://schemas.microsoft.com/office/powerpoint/2010/main" val="1028330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D5A5D-AA16-4904-B2C3-78E700A75E69}"/>
              </a:ext>
            </a:extLst>
          </p:cNvPr>
          <p:cNvSpPr>
            <a:spLocks noGrp="1"/>
          </p:cNvSpPr>
          <p:nvPr>
            <p:ph type="title"/>
          </p:nvPr>
        </p:nvSpPr>
        <p:spPr/>
        <p:txBody>
          <a:bodyPr/>
          <a:lstStyle/>
          <a:p>
            <a:r>
              <a:rPr lang="en-US" b="0" i="0" dirty="0">
                <a:effectLst/>
                <a:latin typeface="Roboto"/>
              </a:rPr>
              <a:t>Performance Metrics(ROC,AUC Curve)</a:t>
            </a:r>
            <a:endParaRPr lang="en-US" dirty="0"/>
          </a:p>
        </p:txBody>
      </p:sp>
      <p:sp>
        <p:nvSpPr>
          <p:cNvPr id="3" name="Content Placeholder 2">
            <a:extLst>
              <a:ext uri="{FF2B5EF4-FFF2-40B4-BE49-F238E27FC236}">
                <a16:creationId xmlns:a16="http://schemas.microsoft.com/office/drawing/2014/main" id="{D3343DD6-9296-4C17-B610-DF3910B17F18}"/>
              </a:ext>
            </a:extLst>
          </p:cNvPr>
          <p:cNvSpPr>
            <a:spLocks noGrp="1"/>
          </p:cNvSpPr>
          <p:nvPr>
            <p:ph idx="1"/>
          </p:nvPr>
        </p:nvSpPr>
        <p:spPr>
          <a:xfrm>
            <a:off x="838200" y="1825625"/>
            <a:ext cx="5327708" cy="4351338"/>
          </a:xfrm>
        </p:spPr>
        <p:txBody>
          <a:bodyPr>
            <a:normAutofit fontScale="92500" lnSpcReduction="10000"/>
          </a:bodyPr>
          <a:lstStyle/>
          <a:p>
            <a:r>
              <a:rPr lang="en-US" dirty="0"/>
              <a:t>The area of the graph should be greater then this </a:t>
            </a:r>
          </a:p>
          <a:p>
            <a:r>
              <a:rPr lang="en-US" dirty="0"/>
              <a:t>In ROC curves we need to decide a specified threshold value to determine classes. Such that prob &gt; 0.5 means class 1 etc.</a:t>
            </a:r>
          </a:p>
          <a:p>
            <a:r>
              <a:rPr lang="en-US" dirty="0"/>
              <a:t>So this 0.5 is the threshold and this lead to different results.</a:t>
            </a:r>
          </a:p>
          <a:p>
            <a:r>
              <a:rPr lang="en-US" dirty="0"/>
              <a:t>As in </a:t>
            </a:r>
            <a:r>
              <a:rPr lang="en-US" dirty="0" err="1"/>
              <a:t>Krish’s</a:t>
            </a:r>
            <a:r>
              <a:rPr lang="en-US" dirty="0"/>
              <a:t> video:</a:t>
            </a:r>
            <a:r>
              <a:rPr lang="en-US" b="1" dirty="0"/>
              <a:t> </a:t>
            </a:r>
          </a:p>
          <a:p>
            <a:pPr marL="0" indent="0">
              <a:buNone/>
            </a:pPr>
            <a:r>
              <a:rPr lang="en-US" b="1" i="0" dirty="0">
                <a:effectLst/>
                <a:latin typeface="Roboto"/>
              </a:rPr>
              <a:t>How To Find Optimal Threshold For Binary Classification</a:t>
            </a:r>
          </a:p>
          <a:p>
            <a:endParaRPr lang="en-US" b="1" dirty="0"/>
          </a:p>
        </p:txBody>
      </p:sp>
      <p:pic>
        <p:nvPicPr>
          <p:cNvPr id="7" name="Picture 6">
            <a:extLst>
              <a:ext uri="{FF2B5EF4-FFF2-40B4-BE49-F238E27FC236}">
                <a16:creationId xmlns:a16="http://schemas.microsoft.com/office/drawing/2014/main" id="{C98FAE39-23F8-480A-A9D5-1BEAFF2F79DD}"/>
              </a:ext>
            </a:extLst>
          </p:cNvPr>
          <p:cNvPicPr>
            <a:picLocks noChangeAspect="1"/>
          </p:cNvPicPr>
          <p:nvPr/>
        </p:nvPicPr>
        <p:blipFill>
          <a:blip r:embed="rId2"/>
          <a:stretch>
            <a:fillRect/>
          </a:stretch>
        </p:blipFill>
        <p:spPr>
          <a:xfrm>
            <a:off x="6494389" y="1690688"/>
            <a:ext cx="5362683" cy="4450360"/>
          </a:xfrm>
          <a:prstGeom prst="rect">
            <a:avLst/>
          </a:prstGeom>
        </p:spPr>
      </p:pic>
      <p:sp>
        <p:nvSpPr>
          <p:cNvPr id="8" name="Freeform: Shape 7">
            <a:extLst>
              <a:ext uri="{FF2B5EF4-FFF2-40B4-BE49-F238E27FC236}">
                <a16:creationId xmlns:a16="http://schemas.microsoft.com/office/drawing/2014/main" id="{C33711DD-1047-47DA-9B82-25AA2A8AC037}"/>
              </a:ext>
            </a:extLst>
          </p:cNvPr>
          <p:cNvSpPr/>
          <p:nvPr/>
        </p:nvSpPr>
        <p:spPr>
          <a:xfrm>
            <a:off x="3699545" y="2516697"/>
            <a:ext cx="7825722" cy="3305263"/>
          </a:xfrm>
          <a:custGeom>
            <a:avLst/>
            <a:gdLst>
              <a:gd name="connsiteX0" fmla="*/ 7541703 w 7825722"/>
              <a:gd name="connsiteY0" fmla="*/ 1946246 h 3305263"/>
              <a:gd name="connsiteX1" fmla="*/ 7499758 w 7825722"/>
              <a:gd name="connsiteY1" fmla="*/ 1954635 h 3305263"/>
              <a:gd name="connsiteX2" fmla="*/ 7449424 w 7825722"/>
              <a:gd name="connsiteY2" fmla="*/ 1996580 h 3305263"/>
              <a:gd name="connsiteX3" fmla="*/ 7424257 w 7825722"/>
              <a:gd name="connsiteY3" fmla="*/ 2013358 h 3305263"/>
              <a:gd name="connsiteX4" fmla="*/ 7340367 w 7825722"/>
              <a:gd name="connsiteY4" fmla="*/ 2063692 h 3305263"/>
              <a:gd name="connsiteX5" fmla="*/ 7290033 w 7825722"/>
              <a:gd name="connsiteY5" fmla="*/ 2097248 h 3305263"/>
              <a:gd name="connsiteX6" fmla="*/ 7273255 w 7825722"/>
              <a:gd name="connsiteY6" fmla="*/ 2122415 h 3305263"/>
              <a:gd name="connsiteX7" fmla="*/ 7248088 w 7825722"/>
              <a:gd name="connsiteY7" fmla="*/ 2130804 h 3305263"/>
              <a:gd name="connsiteX8" fmla="*/ 7222921 w 7825722"/>
              <a:gd name="connsiteY8" fmla="*/ 2147582 h 3305263"/>
              <a:gd name="connsiteX9" fmla="*/ 7180976 w 7825722"/>
              <a:gd name="connsiteY9" fmla="*/ 2181138 h 3305263"/>
              <a:gd name="connsiteX10" fmla="*/ 7164198 w 7825722"/>
              <a:gd name="connsiteY10" fmla="*/ 2206305 h 3305263"/>
              <a:gd name="connsiteX11" fmla="*/ 7113864 w 7825722"/>
              <a:gd name="connsiteY11" fmla="*/ 2239861 h 3305263"/>
              <a:gd name="connsiteX12" fmla="*/ 7088697 w 7825722"/>
              <a:gd name="connsiteY12" fmla="*/ 2256639 h 3305263"/>
              <a:gd name="connsiteX13" fmla="*/ 7046752 w 7825722"/>
              <a:gd name="connsiteY13" fmla="*/ 2298584 h 3305263"/>
              <a:gd name="connsiteX14" fmla="*/ 7021585 w 7825722"/>
              <a:gd name="connsiteY14" fmla="*/ 2323751 h 3305263"/>
              <a:gd name="connsiteX15" fmla="*/ 6971251 w 7825722"/>
              <a:gd name="connsiteY15" fmla="*/ 2357307 h 3305263"/>
              <a:gd name="connsiteX16" fmla="*/ 6946084 w 7825722"/>
              <a:gd name="connsiteY16" fmla="*/ 2382474 h 3305263"/>
              <a:gd name="connsiteX17" fmla="*/ 6929306 w 7825722"/>
              <a:gd name="connsiteY17" fmla="*/ 2407641 h 3305263"/>
              <a:gd name="connsiteX18" fmla="*/ 6878972 w 7825722"/>
              <a:gd name="connsiteY18" fmla="*/ 2441197 h 3305263"/>
              <a:gd name="connsiteX19" fmla="*/ 6853805 w 7825722"/>
              <a:gd name="connsiteY19" fmla="*/ 2457975 h 3305263"/>
              <a:gd name="connsiteX20" fmla="*/ 6837027 w 7825722"/>
              <a:gd name="connsiteY20" fmla="*/ 2483142 h 3305263"/>
              <a:gd name="connsiteX21" fmla="*/ 6786694 w 7825722"/>
              <a:gd name="connsiteY21" fmla="*/ 2516697 h 3305263"/>
              <a:gd name="connsiteX22" fmla="*/ 6711193 w 7825722"/>
              <a:gd name="connsiteY22" fmla="*/ 2567031 h 3305263"/>
              <a:gd name="connsiteX23" fmla="*/ 6686026 w 7825722"/>
              <a:gd name="connsiteY23" fmla="*/ 2583809 h 3305263"/>
              <a:gd name="connsiteX24" fmla="*/ 6660859 w 7825722"/>
              <a:gd name="connsiteY24" fmla="*/ 2608976 h 3305263"/>
              <a:gd name="connsiteX25" fmla="*/ 6610525 w 7825722"/>
              <a:gd name="connsiteY25" fmla="*/ 2642532 h 3305263"/>
              <a:gd name="connsiteX26" fmla="*/ 6560191 w 7825722"/>
              <a:gd name="connsiteY26" fmla="*/ 2676088 h 3305263"/>
              <a:gd name="connsiteX27" fmla="*/ 6358855 w 7825722"/>
              <a:gd name="connsiteY27" fmla="*/ 2810312 h 3305263"/>
              <a:gd name="connsiteX28" fmla="*/ 6308521 w 7825722"/>
              <a:gd name="connsiteY28" fmla="*/ 2843868 h 3305263"/>
              <a:gd name="connsiteX29" fmla="*/ 6283354 w 7825722"/>
              <a:gd name="connsiteY29" fmla="*/ 2860646 h 3305263"/>
              <a:gd name="connsiteX30" fmla="*/ 6249798 w 7825722"/>
              <a:gd name="connsiteY30" fmla="*/ 2877424 h 3305263"/>
              <a:gd name="connsiteX31" fmla="*/ 6174297 w 7825722"/>
              <a:gd name="connsiteY31" fmla="*/ 2927758 h 3305263"/>
              <a:gd name="connsiteX32" fmla="*/ 6123963 w 7825722"/>
              <a:gd name="connsiteY32" fmla="*/ 2961314 h 3305263"/>
              <a:gd name="connsiteX33" fmla="*/ 6098796 w 7825722"/>
              <a:gd name="connsiteY33" fmla="*/ 2978092 h 3305263"/>
              <a:gd name="connsiteX34" fmla="*/ 6082018 w 7825722"/>
              <a:gd name="connsiteY34" fmla="*/ 3003259 h 3305263"/>
              <a:gd name="connsiteX35" fmla="*/ 6056851 w 7825722"/>
              <a:gd name="connsiteY35" fmla="*/ 3011648 h 3305263"/>
              <a:gd name="connsiteX36" fmla="*/ 6031684 w 7825722"/>
              <a:gd name="connsiteY36" fmla="*/ 3028426 h 3305263"/>
              <a:gd name="connsiteX37" fmla="*/ 6014906 w 7825722"/>
              <a:gd name="connsiteY37" fmla="*/ 3053593 h 3305263"/>
              <a:gd name="connsiteX38" fmla="*/ 5989739 w 7825722"/>
              <a:gd name="connsiteY38" fmla="*/ 3061982 h 3305263"/>
              <a:gd name="connsiteX39" fmla="*/ 5964572 w 7825722"/>
              <a:gd name="connsiteY39" fmla="*/ 3078760 h 3305263"/>
              <a:gd name="connsiteX40" fmla="*/ 5947794 w 7825722"/>
              <a:gd name="connsiteY40" fmla="*/ 3103927 h 3305263"/>
              <a:gd name="connsiteX41" fmla="*/ 5922627 w 7825722"/>
              <a:gd name="connsiteY41" fmla="*/ 3112316 h 3305263"/>
              <a:gd name="connsiteX42" fmla="*/ 5872294 w 7825722"/>
              <a:gd name="connsiteY42" fmla="*/ 3145872 h 3305263"/>
              <a:gd name="connsiteX43" fmla="*/ 5847127 w 7825722"/>
              <a:gd name="connsiteY43" fmla="*/ 3154261 h 3305263"/>
              <a:gd name="connsiteX44" fmla="*/ 5796793 w 7825722"/>
              <a:gd name="connsiteY44" fmla="*/ 3187817 h 3305263"/>
              <a:gd name="connsiteX45" fmla="*/ 6266576 w 7825722"/>
              <a:gd name="connsiteY45" fmla="*/ 3204595 h 3305263"/>
              <a:gd name="connsiteX46" fmla="*/ 6367244 w 7825722"/>
              <a:gd name="connsiteY46" fmla="*/ 3196206 h 3305263"/>
              <a:gd name="connsiteX47" fmla="*/ 6962862 w 7825722"/>
              <a:gd name="connsiteY47" fmla="*/ 3212984 h 3305263"/>
              <a:gd name="connsiteX48" fmla="*/ 7130642 w 7825722"/>
              <a:gd name="connsiteY48" fmla="*/ 3229762 h 3305263"/>
              <a:gd name="connsiteX49" fmla="*/ 7273255 w 7825722"/>
              <a:gd name="connsiteY49" fmla="*/ 3246540 h 3305263"/>
              <a:gd name="connsiteX50" fmla="*/ 7550092 w 7825722"/>
              <a:gd name="connsiteY50" fmla="*/ 3254929 h 3305263"/>
              <a:gd name="connsiteX51" fmla="*/ 7701094 w 7825722"/>
              <a:gd name="connsiteY51" fmla="*/ 3280096 h 3305263"/>
              <a:gd name="connsiteX52" fmla="*/ 7734649 w 7825722"/>
              <a:gd name="connsiteY52" fmla="*/ 3288485 h 3305263"/>
              <a:gd name="connsiteX53" fmla="*/ 7784983 w 7825722"/>
              <a:gd name="connsiteY53" fmla="*/ 3305263 h 3305263"/>
              <a:gd name="connsiteX54" fmla="*/ 7801761 w 7825722"/>
              <a:gd name="connsiteY54" fmla="*/ 3145872 h 3305263"/>
              <a:gd name="connsiteX55" fmla="*/ 7784983 w 7825722"/>
              <a:gd name="connsiteY55" fmla="*/ 3003259 h 3305263"/>
              <a:gd name="connsiteX56" fmla="*/ 7768205 w 7825722"/>
              <a:gd name="connsiteY56" fmla="*/ 2902591 h 3305263"/>
              <a:gd name="connsiteX57" fmla="*/ 7751427 w 7825722"/>
              <a:gd name="connsiteY57" fmla="*/ 2768367 h 3305263"/>
              <a:gd name="connsiteX58" fmla="*/ 7743038 w 7825722"/>
              <a:gd name="connsiteY58" fmla="*/ 2709644 h 3305263"/>
              <a:gd name="connsiteX59" fmla="*/ 7734649 w 7825722"/>
              <a:gd name="connsiteY59" fmla="*/ 2642532 h 3305263"/>
              <a:gd name="connsiteX60" fmla="*/ 7717872 w 7825722"/>
              <a:gd name="connsiteY60" fmla="*/ 2357307 h 3305263"/>
              <a:gd name="connsiteX61" fmla="*/ 7709483 w 7825722"/>
              <a:gd name="connsiteY61" fmla="*/ 2315362 h 3305263"/>
              <a:gd name="connsiteX62" fmla="*/ 7701094 w 7825722"/>
              <a:gd name="connsiteY62" fmla="*/ 2265028 h 3305263"/>
              <a:gd name="connsiteX63" fmla="*/ 7692705 w 7825722"/>
              <a:gd name="connsiteY63" fmla="*/ 2231472 h 3305263"/>
              <a:gd name="connsiteX64" fmla="*/ 7667538 w 7825722"/>
              <a:gd name="connsiteY64" fmla="*/ 2122415 h 3305263"/>
              <a:gd name="connsiteX65" fmla="*/ 7659149 w 7825722"/>
              <a:gd name="connsiteY65" fmla="*/ 2088859 h 3305263"/>
              <a:gd name="connsiteX66" fmla="*/ 7650760 w 7825722"/>
              <a:gd name="connsiteY66" fmla="*/ 2063692 h 3305263"/>
              <a:gd name="connsiteX67" fmla="*/ 7633982 w 7825722"/>
              <a:gd name="connsiteY67" fmla="*/ 1996580 h 3305263"/>
              <a:gd name="connsiteX68" fmla="*/ 7625593 w 7825722"/>
              <a:gd name="connsiteY68" fmla="*/ 1963024 h 3305263"/>
              <a:gd name="connsiteX69" fmla="*/ 7608815 w 7825722"/>
              <a:gd name="connsiteY69" fmla="*/ 1887523 h 3305263"/>
              <a:gd name="connsiteX70" fmla="*/ 7558481 w 7825722"/>
              <a:gd name="connsiteY70" fmla="*/ 1921079 h 3305263"/>
              <a:gd name="connsiteX71" fmla="*/ 7533314 w 7825722"/>
              <a:gd name="connsiteY71" fmla="*/ 1937857 h 3305263"/>
              <a:gd name="connsiteX72" fmla="*/ 7491369 w 7825722"/>
              <a:gd name="connsiteY72" fmla="*/ 1979802 h 3305263"/>
              <a:gd name="connsiteX73" fmla="*/ 7474591 w 7825722"/>
              <a:gd name="connsiteY73" fmla="*/ 1954635 h 3305263"/>
              <a:gd name="connsiteX74" fmla="*/ 7482980 w 7825722"/>
              <a:gd name="connsiteY74" fmla="*/ 1929468 h 3305263"/>
              <a:gd name="connsiteX75" fmla="*/ 7474591 w 7825722"/>
              <a:gd name="connsiteY75" fmla="*/ 1870745 h 3305263"/>
              <a:gd name="connsiteX76" fmla="*/ 7457813 w 7825722"/>
              <a:gd name="connsiteY76" fmla="*/ 1803633 h 3305263"/>
              <a:gd name="connsiteX77" fmla="*/ 7441035 w 7825722"/>
              <a:gd name="connsiteY77" fmla="*/ 1770077 h 3305263"/>
              <a:gd name="connsiteX78" fmla="*/ 7415868 w 7825722"/>
              <a:gd name="connsiteY78" fmla="*/ 1711354 h 3305263"/>
              <a:gd name="connsiteX79" fmla="*/ 7357145 w 7825722"/>
              <a:gd name="connsiteY79" fmla="*/ 1627464 h 3305263"/>
              <a:gd name="connsiteX80" fmla="*/ 7340367 w 7825722"/>
              <a:gd name="connsiteY80" fmla="*/ 1602297 h 3305263"/>
              <a:gd name="connsiteX81" fmla="*/ 7281644 w 7825722"/>
              <a:gd name="connsiteY81" fmla="*/ 1551964 h 3305263"/>
              <a:gd name="connsiteX82" fmla="*/ 7239699 w 7825722"/>
              <a:gd name="connsiteY82" fmla="*/ 1501630 h 3305263"/>
              <a:gd name="connsiteX83" fmla="*/ 7214532 w 7825722"/>
              <a:gd name="connsiteY83" fmla="*/ 1484852 h 3305263"/>
              <a:gd name="connsiteX84" fmla="*/ 7180976 w 7825722"/>
              <a:gd name="connsiteY84" fmla="*/ 1459685 h 3305263"/>
              <a:gd name="connsiteX85" fmla="*/ 7147420 w 7825722"/>
              <a:gd name="connsiteY85" fmla="*/ 1442907 h 3305263"/>
              <a:gd name="connsiteX86" fmla="*/ 7122253 w 7825722"/>
              <a:gd name="connsiteY86" fmla="*/ 1426129 h 3305263"/>
              <a:gd name="connsiteX87" fmla="*/ 7088697 w 7825722"/>
              <a:gd name="connsiteY87" fmla="*/ 1409351 h 3305263"/>
              <a:gd name="connsiteX88" fmla="*/ 7063530 w 7825722"/>
              <a:gd name="connsiteY88" fmla="*/ 1392573 h 3305263"/>
              <a:gd name="connsiteX89" fmla="*/ 6996418 w 7825722"/>
              <a:gd name="connsiteY89" fmla="*/ 1359017 h 3305263"/>
              <a:gd name="connsiteX90" fmla="*/ 6962862 w 7825722"/>
              <a:gd name="connsiteY90" fmla="*/ 1342239 h 3305263"/>
              <a:gd name="connsiteX91" fmla="*/ 6929306 w 7825722"/>
              <a:gd name="connsiteY91" fmla="*/ 1333850 h 3305263"/>
              <a:gd name="connsiteX92" fmla="*/ 6862194 w 7825722"/>
              <a:gd name="connsiteY92" fmla="*/ 1300294 h 3305263"/>
              <a:gd name="connsiteX93" fmla="*/ 6820249 w 7825722"/>
              <a:gd name="connsiteY93" fmla="*/ 1291905 h 3305263"/>
              <a:gd name="connsiteX94" fmla="*/ 6761527 w 7825722"/>
              <a:gd name="connsiteY94" fmla="*/ 1275127 h 3305263"/>
              <a:gd name="connsiteX95" fmla="*/ 6719582 w 7825722"/>
              <a:gd name="connsiteY95" fmla="*/ 1266738 h 3305263"/>
              <a:gd name="connsiteX96" fmla="*/ 6686026 w 7825722"/>
              <a:gd name="connsiteY96" fmla="*/ 1258349 h 3305263"/>
              <a:gd name="connsiteX97" fmla="*/ 6459523 w 7825722"/>
              <a:gd name="connsiteY97" fmla="*/ 1233182 h 3305263"/>
              <a:gd name="connsiteX98" fmla="*/ 6367244 w 7825722"/>
              <a:gd name="connsiteY98" fmla="*/ 1224793 h 3305263"/>
              <a:gd name="connsiteX99" fmla="*/ 6300132 w 7825722"/>
              <a:gd name="connsiteY99" fmla="*/ 1216404 h 3305263"/>
              <a:gd name="connsiteX100" fmla="*/ 5880683 w 7825722"/>
              <a:gd name="connsiteY100" fmla="*/ 1199626 h 3305263"/>
              <a:gd name="connsiteX101" fmla="*/ 5754848 w 7825722"/>
              <a:gd name="connsiteY101" fmla="*/ 1191237 h 3305263"/>
              <a:gd name="connsiteX102" fmla="*/ 5201174 w 7825722"/>
              <a:gd name="connsiteY102" fmla="*/ 1216404 h 3305263"/>
              <a:gd name="connsiteX103" fmla="*/ 4572000 w 7825722"/>
              <a:gd name="connsiteY103" fmla="*/ 1241571 h 3305263"/>
              <a:gd name="connsiteX104" fmla="*/ 3003259 w 7825722"/>
              <a:gd name="connsiteY104" fmla="*/ 1224793 h 3305263"/>
              <a:gd name="connsiteX105" fmla="*/ 2768367 w 7825722"/>
              <a:gd name="connsiteY105" fmla="*/ 1199626 h 3305263"/>
              <a:gd name="connsiteX106" fmla="*/ 2625754 w 7825722"/>
              <a:gd name="connsiteY106" fmla="*/ 1182848 h 3305263"/>
              <a:gd name="connsiteX107" fmla="*/ 2491530 w 7825722"/>
              <a:gd name="connsiteY107" fmla="*/ 1166070 h 3305263"/>
              <a:gd name="connsiteX108" fmla="*/ 2273416 w 7825722"/>
              <a:gd name="connsiteY108" fmla="*/ 1115736 h 3305263"/>
              <a:gd name="connsiteX109" fmla="*/ 2197916 w 7825722"/>
              <a:gd name="connsiteY109" fmla="*/ 1098958 h 3305263"/>
              <a:gd name="connsiteX110" fmla="*/ 2063692 w 7825722"/>
              <a:gd name="connsiteY110" fmla="*/ 1073791 h 3305263"/>
              <a:gd name="connsiteX111" fmla="*/ 1996580 w 7825722"/>
              <a:gd name="connsiteY111" fmla="*/ 1048624 h 3305263"/>
              <a:gd name="connsiteX112" fmla="*/ 1929468 w 7825722"/>
              <a:gd name="connsiteY112" fmla="*/ 1031846 h 3305263"/>
              <a:gd name="connsiteX113" fmla="*/ 1853967 w 7825722"/>
              <a:gd name="connsiteY113" fmla="*/ 1006679 h 3305263"/>
              <a:gd name="connsiteX114" fmla="*/ 1795244 w 7825722"/>
              <a:gd name="connsiteY114" fmla="*/ 989901 h 3305263"/>
              <a:gd name="connsiteX115" fmla="*/ 1585519 w 7825722"/>
              <a:gd name="connsiteY115" fmla="*/ 906011 h 3305263"/>
              <a:gd name="connsiteX116" fmla="*/ 1451295 w 7825722"/>
              <a:gd name="connsiteY116" fmla="*/ 864066 h 3305263"/>
              <a:gd name="connsiteX117" fmla="*/ 1333849 w 7825722"/>
              <a:gd name="connsiteY117" fmla="*/ 813732 h 3305263"/>
              <a:gd name="connsiteX118" fmla="*/ 1275127 w 7825722"/>
              <a:gd name="connsiteY118" fmla="*/ 788565 h 3305263"/>
              <a:gd name="connsiteX119" fmla="*/ 1166070 w 7825722"/>
              <a:gd name="connsiteY119" fmla="*/ 746620 h 3305263"/>
              <a:gd name="connsiteX120" fmla="*/ 1065402 w 7825722"/>
              <a:gd name="connsiteY120" fmla="*/ 713064 h 3305263"/>
              <a:gd name="connsiteX121" fmla="*/ 922789 w 7825722"/>
              <a:gd name="connsiteY121" fmla="*/ 654342 h 3305263"/>
              <a:gd name="connsiteX122" fmla="*/ 838899 w 7825722"/>
              <a:gd name="connsiteY122" fmla="*/ 620786 h 3305263"/>
              <a:gd name="connsiteX123" fmla="*/ 796954 w 7825722"/>
              <a:gd name="connsiteY123" fmla="*/ 604008 h 3305263"/>
              <a:gd name="connsiteX124" fmla="*/ 763398 w 7825722"/>
              <a:gd name="connsiteY124" fmla="*/ 578841 h 3305263"/>
              <a:gd name="connsiteX125" fmla="*/ 687897 w 7825722"/>
              <a:gd name="connsiteY125" fmla="*/ 553674 h 3305263"/>
              <a:gd name="connsiteX126" fmla="*/ 629174 w 7825722"/>
              <a:gd name="connsiteY126" fmla="*/ 520118 h 3305263"/>
              <a:gd name="connsiteX127" fmla="*/ 562062 w 7825722"/>
              <a:gd name="connsiteY127" fmla="*/ 494951 h 3305263"/>
              <a:gd name="connsiteX128" fmla="*/ 520117 w 7825722"/>
              <a:gd name="connsiteY128" fmla="*/ 469784 h 3305263"/>
              <a:gd name="connsiteX129" fmla="*/ 494950 w 7825722"/>
              <a:gd name="connsiteY129" fmla="*/ 461395 h 3305263"/>
              <a:gd name="connsiteX130" fmla="*/ 469783 w 7825722"/>
              <a:gd name="connsiteY130" fmla="*/ 444617 h 3305263"/>
              <a:gd name="connsiteX131" fmla="*/ 411061 w 7825722"/>
              <a:gd name="connsiteY131" fmla="*/ 419450 h 3305263"/>
              <a:gd name="connsiteX132" fmla="*/ 385894 w 7825722"/>
              <a:gd name="connsiteY132" fmla="*/ 394283 h 3305263"/>
              <a:gd name="connsiteX133" fmla="*/ 352338 w 7825722"/>
              <a:gd name="connsiteY133" fmla="*/ 369116 h 3305263"/>
              <a:gd name="connsiteX134" fmla="*/ 327171 w 7825722"/>
              <a:gd name="connsiteY134" fmla="*/ 352338 h 3305263"/>
              <a:gd name="connsiteX135" fmla="*/ 268448 w 7825722"/>
              <a:gd name="connsiteY135" fmla="*/ 293615 h 3305263"/>
              <a:gd name="connsiteX136" fmla="*/ 234892 w 7825722"/>
              <a:gd name="connsiteY136" fmla="*/ 260059 h 3305263"/>
              <a:gd name="connsiteX137" fmla="*/ 201336 w 7825722"/>
              <a:gd name="connsiteY137" fmla="*/ 234892 h 3305263"/>
              <a:gd name="connsiteX138" fmla="*/ 151002 w 7825722"/>
              <a:gd name="connsiteY138" fmla="*/ 184558 h 3305263"/>
              <a:gd name="connsiteX139" fmla="*/ 109057 w 7825722"/>
              <a:gd name="connsiteY139" fmla="*/ 142613 h 3305263"/>
              <a:gd name="connsiteX140" fmla="*/ 92279 w 7825722"/>
              <a:gd name="connsiteY140" fmla="*/ 117446 h 3305263"/>
              <a:gd name="connsiteX141" fmla="*/ 67112 w 7825722"/>
              <a:gd name="connsiteY141" fmla="*/ 92279 h 3305263"/>
              <a:gd name="connsiteX142" fmla="*/ 8389 w 7825722"/>
              <a:gd name="connsiteY142" fmla="*/ 25167 h 3305263"/>
              <a:gd name="connsiteX143" fmla="*/ 0 w 7825722"/>
              <a:gd name="connsiteY143" fmla="*/ 0 h 3305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7825722" h="3305263">
                <a:moveTo>
                  <a:pt x="7541703" y="1946246"/>
                </a:moveTo>
                <a:cubicBezTo>
                  <a:pt x="7527721" y="1949042"/>
                  <a:pt x="7513109" y="1949628"/>
                  <a:pt x="7499758" y="1954635"/>
                </a:cubicBezTo>
                <a:cubicBezTo>
                  <a:pt x="7477036" y="1963156"/>
                  <a:pt x="7467227" y="1981744"/>
                  <a:pt x="7449424" y="1996580"/>
                </a:cubicBezTo>
                <a:cubicBezTo>
                  <a:pt x="7441679" y="2003035"/>
                  <a:pt x="7433011" y="2008356"/>
                  <a:pt x="7424257" y="2013358"/>
                </a:cubicBezTo>
                <a:cubicBezTo>
                  <a:pt x="7393365" y="2031011"/>
                  <a:pt x="7367729" y="2036330"/>
                  <a:pt x="7340367" y="2063692"/>
                </a:cubicBezTo>
                <a:cubicBezTo>
                  <a:pt x="7308947" y="2095112"/>
                  <a:pt x="7326455" y="2085107"/>
                  <a:pt x="7290033" y="2097248"/>
                </a:cubicBezTo>
                <a:cubicBezTo>
                  <a:pt x="7284440" y="2105637"/>
                  <a:pt x="7281128" y="2116117"/>
                  <a:pt x="7273255" y="2122415"/>
                </a:cubicBezTo>
                <a:cubicBezTo>
                  <a:pt x="7266350" y="2127939"/>
                  <a:pt x="7255997" y="2126849"/>
                  <a:pt x="7248088" y="2130804"/>
                </a:cubicBezTo>
                <a:cubicBezTo>
                  <a:pt x="7239070" y="2135313"/>
                  <a:pt x="7231310" y="2141989"/>
                  <a:pt x="7222921" y="2147582"/>
                </a:cubicBezTo>
                <a:cubicBezTo>
                  <a:pt x="7174838" y="2219707"/>
                  <a:pt x="7238863" y="2134829"/>
                  <a:pt x="7180976" y="2181138"/>
                </a:cubicBezTo>
                <a:cubicBezTo>
                  <a:pt x="7173103" y="2187436"/>
                  <a:pt x="7171786" y="2199666"/>
                  <a:pt x="7164198" y="2206305"/>
                </a:cubicBezTo>
                <a:cubicBezTo>
                  <a:pt x="7149023" y="2219584"/>
                  <a:pt x="7130642" y="2228676"/>
                  <a:pt x="7113864" y="2239861"/>
                </a:cubicBezTo>
                <a:lnTo>
                  <a:pt x="7088697" y="2256639"/>
                </a:lnTo>
                <a:cubicBezTo>
                  <a:pt x="7057937" y="2302779"/>
                  <a:pt x="7088697" y="2263630"/>
                  <a:pt x="7046752" y="2298584"/>
                </a:cubicBezTo>
                <a:cubicBezTo>
                  <a:pt x="7037638" y="2306179"/>
                  <a:pt x="7030950" y="2316467"/>
                  <a:pt x="7021585" y="2323751"/>
                </a:cubicBezTo>
                <a:cubicBezTo>
                  <a:pt x="7005668" y="2336131"/>
                  <a:pt x="6985510" y="2343048"/>
                  <a:pt x="6971251" y="2357307"/>
                </a:cubicBezTo>
                <a:cubicBezTo>
                  <a:pt x="6962862" y="2365696"/>
                  <a:pt x="6953679" y="2373360"/>
                  <a:pt x="6946084" y="2382474"/>
                </a:cubicBezTo>
                <a:cubicBezTo>
                  <a:pt x="6939629" y="2390219"/>
                  <a:pt x="6936894" y="2401002"/>
                  <a:pt x="6929306" y="2407641"/>
                </a:cubicBezTo>
                <a:cubicBezTo>
                  <a:pt x="6914131" y="2420920"/>
                  <a:pt x="6895750" y="2430012"/>
                  <a:pt x="6878972" y="2441197"/>
                </a:cubicBezTo>
                <a:lnTo>
                  <a:pt x="6853805" y="2457975"/>
                </a:lnTo>
                <a:cubicBezTo>
                  <a:pt x="6848212" y="2466364"/>
                  <a:pt x="6844615" y="2476503"/>
                  <a:pt x="6837027" y="2483142"/>
                </a:cubicBezTo>
                <a:cubicBezTo>
                  <a:pt x="6821852" y="2496420"/>
                  <a:pt x="6803472" y="2505512"/>
                  <a:pt x="6786694" y="2516697"/>
                </a:cubicBezTo>
                <a:lnTo>
                  <a:pt x="6711193" y="2567031"/>
                </a:lnTo>
                <a:cubicBezTo>
                  <a:pt x="6702804" y="2572624"/>
                  <a:pt x="6693155" y="2576680"/>
                  <a:pt x="6686026" y="2583809"/>
                </a:cubicBezTo>
                <a:cubicBezTo>
                  <a:pt x="6677637" y="2592198"/>
                  <a:pt x="6670224" y="2601692"/>
                  <a:pt x="6660859" y="2608976"/>
                </a:cubicBezTo>
                <a:cubicBezTo>
                  <a:pt x="6644942" y="2621356"/>
                  <a:pt x="6627303" y="2631347"/>
                  <a:pt x="6610525" y="2642532"/>
                </a:cubicBezTo>
                <a:lnTo>
                  <a:pt x="6560191" y="2676088"/>
                </a:lnTo>
                <a:lnTo>
                  <a:pt x="6358855" y="2810312"/>
                </a:lnTo>
                <a:lnTo>
                  <a:pt x="6308521" y="2843868"/>
                </a:lnTo>
                <a:cubicBezTo>
                  <a:pt x="6300132" y="2849461"/>
                  <a:pt x="6292372" y="2856137"/>
                  <a:pt x="6283354" y="2860646"/>
                </a:cubicBezTo>
                <a:cubicBezTo>
                  <a:pt x="6272169" y="2866239"/>
                  <a:pt x="6260521" y="2870990"/>
                  <a:pt x="6249798" y="2877424"/>
                </a:cubicBezTo>
                <a:lnTo>
                  <a:pt x="6174297" y="2927758"/>
                </a:lnTo>
                <a:lnTo>
                  <a:pt x="6123963" y="2961314"/>
                </a:lnTo>
                <a:lnTo>
                  <a:pt x="6098796" y="2978092"/>
                </a:lnTo>
                <a:cubicBezTo>
                  <a:pt x="6093203" y="2986481"/>
                  <a:pt x="6089891" y="2996961"/>
                  <a:pt x="6082018" y="3003259"/>
                </a:cubicBezTo>
                <a:cubicBezTo>
                  <a:pt x="6075113" y="3008783"/>
                  <a:pt x="6064760" y="3007693"/>
                  <a:pt x="6056851" y="3011648"/>
                </a:cubicBezTo>
                <a:cubicBezTo>
                  <a:pt x="6047833" y="3016157"/>
                  <a:pt x="6040073" y="3022833"/>
                  <a:pt x="6031684" y="3028426"/>
                </a:cubicBezTo>
                <a:cubicBezTo>
                  <a:pt x="6026091" y="3036815"/>
                  <a:pt x="6022779" y="3047295"/>
                  <a:pt x="6014906" y="3053593"/>
                </a:cubicBezTo>
                <a:cubicBezTo>
                  <a:pt x="6008001" y="3059117"/>
                  <a:pt x="5997648" y="3058027"/>
                  <a:pt x="5989739" y="3061982"/>
                </a:cubicBezTo>
                <a:cubicBezTo>
                  <a:pt x="5980721" y="3066491"/>
                  <a:pt x="5972961" y="3073167"/>
                  <a:pt x="5964572" y="3078760"/>
                </a:cubicBezTo>
                <a:cubicBezTo>
                  <a:pt x="5958979" y="3087149"/>
                  <a:pt x="5955667" y="3097629"/>
                  <a:pt x="5947794" y="3103927"/>
                </a:cubicBezTo>
                <a:cubicBezTo>
                  <a:pt x="5940889" y="3109451"/>
                  <a:pt x="5930357" y="3108022"/>
                  <a:pt x="5922627" y="3112316"/>
                </a:cubicBezTo>
                <a:cubicBezTo>
                  <a:pt x="5905000" y="3122109"/>
                  <a:pt x="5891424" y="3139495"/>
                  <a:pt x="5872294" y="3145872"/>
                </a:cubicBezTo>
                <a:cubicBezTo>
                  <a:pt x="5863905" y="3148668"/>
                  <a:pt x="5854857" y="3149967"/>
                  <a:pt x="5847127" y="3154261"/>
                </a:cubicBezTo>
                <a:cubicBezTo>
                  <a:pt x="5829500" y="3164054"/>
                  <a:pt x="5796793" y="3187817"/>
                  <a:pt x="5796793" y="3187817"/>
                </a:cubicBezTo>
                <a:cubicBezTo>
                  <a:pt x="5853721" y="3358601"/>
                  <a:pt x="5798152" y="3218578"/>
                  <a:pt x="6266576" y="3204595"/>
                </a:cubicBezTo>
                <a:cubicBezTo>
                  <a:pt x="6300233" y="3203590"/>
                  <a:pt x="6333688" y="3199002"/>
                  <a:pt x="6367244" y="3196206"/>
                </a:cubicBezTo>
                <a:cubicBezTo>
                  <a:pt x="6558764" y="3200196"/>
                  <a:pt x="6767902" y="3201516"/>
                  <a:pt x="6962862" y="3212984"/>
                </a:cubicBezTo>
                <a:cubicBezTo>
                  <a:pt x="6996204" y="3214945"/>
                  <a:pt x="7093436" y="3225111"/>
                  <a:pt x="7130642" y="3229762"/>
                </a:cubicBezTo>
                <a:cubicBezTo>
                  <a:pt x="7187217" y="3236834"/>
                  <a:pt x="7212283" y="3243704"/>
                  <a:pt x="7273255" y="3246540"/>
                </a:cubicBezTo>
                <a:cubicBezTo>
                  <a:pt x="7365477" y="3250829"/>
                  <a:pt x="7457813" y="3252133"/>
                  <a:pt x="7550092" y="3254929"/>
                </a:cubicBezTo>
                <a:cubicBezTo>
                  <a:pt x="7600621" y="3262147"/>
                  <a:pt x="7651221" y="3269013"/>
                  <a:pt x="7701094" y="3280096"/>
                </a:cubicBezTo>
                <a:cubicBezTo>
                  <a:pt x="7712349" y="3282597"/>
                  <a:pt x="7723606" y="3285172"/>
                  <a:pt x="7734649" y="3288485"/>
                </a:cubicBezTo>
                <a:cubicBezTo>
                  <a:pt x="7751589" y="3293567"/>
                  <a:pt x="7784983" y="3305263"/>
                  <a:pt x="7784983" y="3305263"/>
                </a:cubicBezTo>
                <a:cubicBezTo>
                  <a:pt x="7857468" y="3281101"/>
                  <a:pt x="7813529" y="3304740"/>
                  <a:pt x="7801761" y="3145872"/>
                </a:cubicBezTo>
                <a:cubicBezTo>
                  <a:pt x="7800573" y="3129836"/>
                  <a:pt x="7787885" y="3022604"/>
                  <a:pt x="7784983" y="3003259"/>
                </a:cubicBezTo>
                <a:cubicBezTo>
                  <a:pt x="7779937" y="2969617"/>
                  <a:pt x="7773016" y="2936268"/>
                  <a:pt x="7768205" y="2902591"/>
                </a:cubicBezTo>
                <a:cubicBezTo>
                  <a:pt x="7747979" y="2761010"/>
                  <a:pt x="7772572" y="2937528"/>
                  <a:pt x="7751427" y="2768367"/>
                </a:cubicBezTo>
                <a:cubicBezTo>
                  <a:pt x="7748974" y="2748747"/>
                  <a:pt x="7745651" y="2729244"/>
                  <a:pt x="7743038" y="2709644"/>
                </a:cubicBezTo>
                <a:cubicBezTo>
                  <a:pt x="7740058" y="2687297"/>
                  <a:pt x="7737445" y="2664903"/>
                  <a:pt x="7734649" y="2642532"/>
                </a:cubicBezTo>
                <a:cubicBezTo>
                  <a:pt x="7729057" y="2547457"/>
                  <a:pt x="7736550" y="2450697"/>
                  <a:pt x="7717872" y="2357307"/>
                </a:cubicBezTo>
                <a:cubicBezTo>
                  <a:pt x="7715076" y="2343325"/>
                  <a:pt x="7712034" y="2329391"/>
                  <a:pt x="7709483" y="2315362"/>
                </a:cubicBezTo>
                <a:cubicBezTo>
                  <a:pt x="7706440" y="2298627"/>
                  <a:pt x="7704430" y="2281707"/>
                  <a:pt x="7701094" y="2265028"/>
                </a:cubicBezTo>
                <a:cubicBezTo>
                  <a:pt x="7698833" y="2253722"/>
                  <a:pt x="7695206" y="2242727"/>
                  <a:pt x="7692705" y="2231472"/>
                </a:cubicBezTo>
                <a:cubicBezTo>
                  <a:pt x="7666882" y="2115271"/>
                  <a:pt x="7708655" y="2286881"/>
                  <a:pt x="7667538" y="2122415"/>
                </a:cubicBezTo>
                <a:cubicBezTo>
                  <a:pt x="7664742" y="2111230"/>
                  <a:pt x="7662795" y="2099797"/>
                  <a:pt x="7659149" y="2088859"/>
                </a:cubicBezTo>
                <a:cubicBezTo>
                  <a:pt x="7656353" y="2080470"/>
                  <a:pt x="7653087" y="2072223"/>
                  <a:pt x="7650760" y="2063692"/>
                </a:cubicBezTo>
                <a:cubicBezTo>
                  <a:pt x="7644693" y="2041445"/>
                  <a:pt x="7639575" y="2018951"/>
                  <a:pt x="7633982" y="1996580"/>
                </a:cubicBezTo>
                <a:cubicBezTo>
                  <a:pt x="7631186" y="1985395"/>
                  <a:pt x="7627854" y="1974330"/>
                  <a:pt x="7625593" y="1963024"/>
                </a:cubicBezTo>
                <a:cubicBezTo>
                  <a:pt x="7614943" y="1909773"/>
                  <a:pt x="7620662" y="1934912"/>
                  <a:pt x="7608815" y="1887523"/>
                </a:cubicBezTo>
                <a:lnTo>
                  <a:pt x="7558481" y="1921079"/>
                </a:lnTo>
                <a:lnTo>
                  <a:pt x="7533314" y="1937857"/>
                </a:lnTo>
                <a:cubicBezTo>
                  <a:pt x="7528050" y="1945753"/>
                  <a:pt x="7507818" y="1983092"/>
                  <a:pt x="7491369" y="1979802"/>
                </a:cubicBezTo>
                <a:cubicBezTo>
                  <a:pt x="7481482" y="1977825"/>
                  <a:pt x="7480184" y="1963024"/>
                  <a:pt x="7474591" y="1954635"/>
                </a:cubicBezTo>
                <a:cubicBezTo>
                  <a:pt x="7477387" y="1946246"/>
                  <a:pt x="7482980" y="1938311"/>
                  <a:pt x="7482980" y="1929468"/>
                </a:cubicBezTo>
                <a:cubicBezTo>
                  <a:pt x="7482980" y="1909695"/>
                  <a:pt x="7477842" y="1890249"/>
                  <a:pt x="7474591" y="1870745"/>
                </a:cubicBezTo>
                <a:cubicBezTo>
                  <a:pt x="7471010" y="1849259"/>
                  <a:pt x="7466654" y="1824261"/>
                  <a:pt x="7457813" y="1803633"/>
                </a:cubicBezTo>
                <a:cubicBezTo>
                  <a:pt x="7452887" y="1792139"/>
                  <a:pt x="7445961" y="1781571"/>
                  <a:pt x="7441035" y="1770077"/>
                </a:cubicBezTo>
                <a:cubicBezTo>
                  <a:pt x="7423678" y="1729577"/>
                  <a:pt x="7443691" y="1757725"/>
                  <a:pt x="7415868" y="1711354"/>
                </a:cubicBezTo>
                <a:cubicBezTo>
                  <a:pt x="7386940" y="1663140"/>
                  <a:pt x="7385824" y="1667615"/>
                  <a:pt x="7357145" y="1627464"/>
                </a:cubicBezTo>
                <a:cubicBezTo>
                  <a:pt x="7351285" y="1619260"/>
                  <a:pt x="7346929" y="1609952"/>
                  <a:pt x="7340367" y="1602297"/>
                </a:cubicBezTo>
                <a:cubicBezTo>
                  <a:pt x="7289958" y="1543488"/>
                  <a:pt x="7326170" y="1589069"/>
                  <a:pt x="7281644" y="1551964"/>
                </a:cubicBezTo>
                <a:cubicBezTo>
                  <a:pt x="7199185" y="1483248"/>
                  <a:pt x="7305688" y="1567619"/>
                  <a:pt x="7239699" y="1501630"/>
                </a:cubicBezTo>
                <a:cubicBezTo>
                  <a:pt x="7232570" y="1494501"/>
                  <a:pt x="7222736" y="1490712"/>
                  <a:pt x="7214532" y="1484852"/>
                </a:cubicBezTo>
                <a:cubicBezTo>
                  <a:pt x="7203155" y="1476725"/>
                  <a:pt x="7192832" y="1467095"/>
                  <a:pt x="7180976" y="1459685"/>
                </a:cubicBezTo>
                <a:cubicBezTo>
                  <a:pt x="7170371" y="1453057"/>
                  <a:pt x="7158278" y="1449112"/>
                  <a:pt x="7147420" y="1442907"/>
                </a:cubicBezTo>
                <a:cubicBezTo>
                  <a:pt x="7138666" y="1437905"/>
                  <a:pt x="7131007" y="1431131"/>
                  <a:pt x="7122253" y="1426129"/>
                </a:cubicBezTo>
                <a:cubicBezTo>
                  <a:pt x="7111395" y="1419924"/>
                  <a:pt x="7099555" y="1415556"/>
                  <a:pt x="7088697" y="1409351"/>
                </a:cubicBezTo>
                <a:cubicBezTo>
                  <a:pt x="7079943" y="1404349"/>
                  <a:pt x="7072381" y="1397401"/>
                  <a:pt x="7063530" y="1392573"/>
                </a:cubicBezTo>
                <a:cubicBezTo>
                  <a:pt x="7041573" y="1380596"/>
                  <a:pt x="7018789" y="1370202"/>
                  <a:pt x="6996418" y="1359017"/>
                </a:cubicBezTo>
                <a:cubicBezTo>
                  <a:pt x="6985233" y="1353424"/>
                  <a:pt x="6974994" y="1345272"/>
                  <a:pt x="6962862" y="1342239"/>
                </a:cubicBezTo>
                <a:cubicBezTo>
                  <a:pt x="6951677" y="1339443"/>
                  <a:pt x="6939949" y="1338284"/>
                  <a:pt x="6929306" y="1333850"/>
                </a:cubicBezTo>
                <a:cubicBezTo>
                  <a:pt x="6906219" y="1324230"/>
                  <a:pt x="6886719" y="1305199"/>
                  <a:pt x="6862194" y="1300294"/>
                </a:cubicBezTo>
                <a:cubicBezTo>
                  <a:pt x="6848212" y="1297498"/>
                  <a:pt x="6834082" y="1295363"/>
                  <a:pt x="6820249" y="1291905"/>
                </a:cubicBezTo>
                <a:cubicBezTo>
                  <a:pt x="6708146" y="1263879"/>
                  <a:pt x="6902756" y="1306511"/>
                  <a:pt x="6761527" y="1275127"/>
                </a:cubicBezTo>
                <a:cubicBezTo>
                  <a:pt x="6747608" y="1272034"/>
                  <a:pt x="6733501" y="1269831"/>
                  <a:pt x="6719582" y="1266738"/>
                </a:cubicBezTo>
                <a:cubicBezTo>
                  <a:pt x="6708327" y="1264237"/>
                  <a:pt x="6697370" y="1260411"/>
                  <a:pt x="6686026" y="1258349"/>
                </a:cubicBezTo>
                <a:cubicBezTo>
                  <a:pt x="6626557" y="1247536"/>
                  <a:pt x="6490938" y="1236222"/>
                  <a:pt x="6459523" y="1233182"/>
                </a:cubicBezTo>
                <a:cubicBezTo>
                  <a:pt x="6428780" y="1230207"/>
                  <a:pt x="6397892" y="1228624"/>
                  <a:pt x="6367244" y="1224793"/>
                </a:cubicBezTo>
                <a:cubicBezTo>
                  <a:pt x="6344873" y="1221997"/>
                  <a:pt x="6322615" y="1218069"/>
                  <a:pt x="6300132" y="1216404"/>
                </a:cubicBezTo>
                <a:cubicBezTo>
                  <a:pt x="6180276" y="1207526"/>
                  <a:pt x="5988279" y="1203097"/>
                  <a:pt x="5880683" y="1199626"/>
                </a:cubicBezTo>
                <a:cubicBezTo>
                  <a:pt x="5838738" y="1196830"/>
                  <a:pt x="5796886" y="1191237"/>
                  <a:pt x="5754848" y="1191237"/>
                </a:cubicBezTo>
                <a:cubicBezTo>
                  <a:pt x="5444432" y="1191237"/>
                  <a:pt x="5496811" y="1202966"/>
                  <a:pt x="5201174" y="1216404"/>
                </a:cubicBezTo>
                <a:cubicBezTo>
                  <a:pt x="4745417" y="1237120"/>
                  <a:pt x="4955160" y="1229211"/>
                  <a:pt x="4572000" y="1241571"/>
                </a:cubicBezTo>
                <a:lnTo>
                  <a:pt x="3003259" y="1224793"/>
                </a:lnTo>
                <a:cubicBezTo>
                  <a:pt x="2796648" y="1212987"/>
                  <a:pt x="2974764" y="1222559"/>
                  <a:pt x="2768367" y="1199626"/>
                </a:cubicBezTo>
                <a:cubicBezTo>
                  <a:pt x="2709309" y="1193064"/>
                  <a:pt x="2683403" y="1190535"/>
                  <a:pt x="2625754" y="1182848"/>
                </a:cubicBezTo>
                <a:cubicBezTo>
                  <a:pt x="2506053" y="1166888"/>
                  <a:pt x="2632671" y="1181752"/>
                  <a:pt x="2491530" y="1166070"/>
                </a:cubicBezTo>
                <a:cubicBezTo>
                  <a:pt x="2374393" y="1136786"/>
                  <a:pt x="2446934" y="1154296"/>
                  <a:pt x="2273416" y="1115736"/>
                </a:cubicBezTo>
                <a:cubicBezTo>
                  <a:pt x="2248249" y="1110143"/>
                  <a:pt x="2223498" y="1102156"/>
                  <a:pt x="2197916" y="1098958"/>
                </a:cubicBezTo>
                <a:cubicBezTo>
                  <a:pt x="2136922" y="1091334"/>
                  <a:pt x="2123014" y="1092329"/>
                  <a:pt x="2063692" y="1073791"/>
                </a:cubicBezTo>
                <a:cubicBezTo>
                  <a:pt x="2040888" y="1066665"/>
                  <a:pt x="2019384" y="1055750"/>
                  <a:pt x="1996580" y="1048624"/>
                </a:cubicBezTo>
                <a:cubicBezTo>
                  <a:pt x="1974570" y="1041746"/>
                  <a:pt x="1951590" y="1038353"/>
                  <a:pt x="1929468" y="1031846"/>
                </a:cubicBezTo>
                <a:cubicBezTo>
                  <a:pt x="1904018" y="1024361"/>
                  <a:pt x="1879288" y="1014592"/>
                  <a:pt x="1853967" y="1006679"/>
                </a:cubicBezTo>
                <a:cubicBezTo>
                  <a:pt x="1834536" y="1000607"/>
                  <a:pt x="1814305" y="997049"/>
                  <a:pt x="1795244" y="989901"/>
                </a:cubicBezTo>
                <a:cubicBezTo>
                  <a:pt x="1702098" y="954971"/>
                  <a:pt x="1700384" y="934727"/>
                  <a:pt x="1585519" y="906011"/>
                </a:cubicBezTo>
                <a:cubicBezTo>
                  <a:pt x="1513574" y="888025"/>
                  <a:pt x="1520990" y="892578"/>
                  <a:pt x="1451295" y="864066"/>
                </a:cubicBezTo>
                <a:cubicBezTo>
                  <a:pt x="1411874" y="847939"/>
                  <a:pt x="1372998" y="830510"/>
                  <a:pt x="1333849" y="813732"/>
                </a:cubicBezTo>
                <a:cubicBezTo>
                  <a:pt x="1314275" y="805343"/>
                  <a:pt x="1295330" y="795299"/>
                  <a:pt x="1275127" y="788565"/>
                </a:cubicBezTo>
                <a:cubicBezTo>
                  <a:pt x="1097847" y="729472"/>
                  <a:pt x="1369583" y="821599"/>
                  <a:pt x="1166070" y="746620"/>
                </a:cubicBezTo>
                <a:cubicBezTo>
                  <a:pt x="1132880" y="734392"/>
                  <a:pt x="1098109" y="726531"/>
                  <a:pt x="1065402" y="713064"/>
                </a:cubicBezTo>
                <a:lnTo>
                  <a:pt x="922789" y="654342"/>
                </a:lnTo>
                <a:lnTo>
                  <a:pt x="838899" y="620786"/>
                </a:lnTo>
                <a:cubicBezTo>
                  <a:pt x="824917" y="615193"/>
                  <a:pt x="809001" y="613043"/>
                  <a:pt x="796954" y="604008"/>
                </a:cubicBezTo>
                <a:cubicBezTo>
                  <a:pt x="785769" y="595619"/>
                  <a:pt x="775620" y="585631"/>
                  <a:pt x="763398" y="578841"/>
                </a:cubicBezTo>
                <a:cubicBezTo>
                  <a:pt x="712556" y="550596"/>
                  <a:pt x="734678" y="571217"/>
                  <a:pt x="687897" y="553674"/>
                </a:cubicBezTo>
                <a:cubicBezTo>
                  <a:pt x="651023" y="539846"/>
                  <a:pt x="660151" y="537819"/>
                  <a:pt x="629174" y="520118"/>
                </a:cubicBezTo>
                <a:cubicBezTo>
                  <a:pt x="595054" y="500621"/>
                  <a:pt x="598763" y="504126"/>
                  <a:pt x="562062" y="494951"/>
                </a:cubicBezTo>
                <a:cubicBezTo>
                  <a:pt x="548080" y="486562"/>
                  <a:pt x="534701" y="477076"/>
                  <a:pt x="520117" y="469784"/>
                </a:cubicBezTo>
                <a:cubicBezTo>
                  <a:pt x="512208" y="465829"/>
                  <a:pt x="502859" y="465350"/>
                  <a:pt x="494950" y="461395"/>
                </a:cubicBezTo>
                <a:cubicBezTo>
                  <a:pt x="485932" y="456886"/>
                  <a:pt x="478801" y="449126"/>
                  <a:pt x="469783" y="444617"/>
                </a:cubicBezTo>
                <a:cubicBezTo>
                  <a:pt x="433271" y="426361"/>
                  <a:pt x="451792" y="448544"/>
                  <a:pt x="411061" y="419450"/>
                </a:cubicBezTo>
                <a:cubicBezTo>
                  <a:pt x="401407" y="412554"/>
                  <a:pt x="394902" y="402004"/>
                  <a:pt x="385894" y="394283"/>
                </a:cubicBezTo>
                <a:cubicBezTo>
                  <a:pt x="375278" y="385184"/>
                  <a:pt x="363715" y="377243"/>
                  <a:pt x="352338" y="369116"/>
                </a:cubicBezTo>
                <a:cubicBezTo>
                  <a:pt x="344134" y="363256"/>
                  <a:pt x="334665" y="359083"/>
                  <a:pt x="327171" y="352338"/>
                </a:cubicBezTo>
                <a:cubicBezTo>
                  <a:pt x="306595" y="333820"/>
                  <a:pt x="288022" y="313189"/>
                  <a:pt x="268448" y="293615"/>
                </a:cubicBezTo>
                <a:cubicBezTo>
                  <a:pt x="257263" y="282430"/>
                  <a:pt x="247547" y="269550"/>
                  <a:pt x="234892" y="260059"/>
                </a:cubicBezTo>
                <a:cubicBezTo>
                  <a:pt x="223707" y="251670"/>
                  <a:pt x="211223" y="244779"/>
                  <a:pt x="201336" y="234892"/>
                </a:cubicBezTo>
                <a:cubicBezTo>
                  <a:pt x="138903" y="172459"/>
                  <a:pt x="210313" y="224099"/>
                  <a:pt x="151002" y="184558"/>
                </a:cubicBezTo>
                <a:cubicBezTo>
                  <a:pt x="106261" y="117446"/>
                  <a:pt x="164984" y="198540"/>
                  <a:pt x="109057" y="142613"/>
                </a:cubicBezTo>
                <a:cubicBezTo>
                  <a:pt x="101928" y="135484"/>
                  <a:pt x="98734" y="125191"/>
                  <a:pt x="92279" y="117446"/>
                </a:cubicBezTo>
                <a:cubicBezTo>
                  <a:pt x="84684" y="108332"/>
                  <a:pt x="74396" y="101644"/>
                  <a:pt x="67112" y="92279"/>
                </a:cubicBezTo>
                <a:cubicBezTo>
                  <a:pt x="14412" y="24522"/>
                  <a:pt x="57110" y="57647"/>
                  <a:pt x="8389" y="25167"/>
                </a:cubicBezTo>
                <a:lnTo>
                  <a:pt x="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75791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9FA8-8E4E-4149-A489-5964B16FA782}"/>
              </a:ext>
            </a:extLst>
          </p:cNvPr>
          <p:cNvSpPr>
            <a:spLocks noGrp="1"/>
          </p:cNvSpPr>
          <p:nvPr>
            <p:ph type="title"/>
          </p:nvPr>
        </p:nvSpPr>
        <p:spPr/>
        <p:txBody>
          <a:bodyPr/>
          <a:lstStyle/>
          <a:p>
            <a:r>
              <a:rPr lang="en-US" b="0" i="0" dirty="0">
                <a:effectLst/>
                <a:latin typeface="Roboto"/>
              </a:rPr>
              <a:t>KNNs:</a:t>
            </a:r>
            <a:endParaRPr lang="en-US" dirty="0"/>
          </a:p>
        </p:txBody>
      </p:sp>
      <p:sp>
        <p:nvSpPr>
          <p:cNvPr id="3" name="Content Placeholder 2">
            <a:extLst>
              <a:ext uri="{FF2B5EF4-FFF2-40B4-BE49-F238E27FC236}">
                <a16:creationId xmlns:a16="http://schemas.microsoft.com/office/drawing/2014/main" id="{84D70DE9-B68A-4651-BABC-520557A73FEE}"/>
              </a:ext>
            </a:extLst>
          </p:cNvPr>
          <p:cNvSpPr>
            <a:spLocks noGrp="1"/>
          </p:cNvSpPr>
          <p:nvPr>
            <p:ph idx="1"/>
          </p:nvPr>
        </p:nvSpPr>
        <p:spPr/>
        <p:txBody>
          <a:bodyPr/>
          <a:lstStyle/>
          <a:p>
            <a:r>
              <a:rPr lang="en-US" dirty="0"/>
              <a:t>They are prone to imbalanced datasets</a:t>
            </a:r>
          </a:p>
          <a:p>
            <a:r>
              <a:rPr lang="en-US" dirty="0"/>
              <a:t>In KNNs regressor, the neighbors near the point to be predicted, are averaged out to give the value.</a:t>
            </a:r>
          </a:p>
        </p:txBody>
      </p:sp>
    </p:spTree>
    <p:extLst>
      <p:ext uri="{BB962C8B-B14F-4D97-AF65-F5344CB8AC3E}">
        <p14:creationId xmlns:p14="http://schemas.microsoft.com/office/powerpoint/2010/main" val="1849266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0BF63-CF07-4633-B307-D57F931B86D1}"/>
              </a:ext>
            </a:extLst>
          </p:cNvPr>
          <p:cNvSpPr>
            <a:spLocks noGrp="1"/>
          </p:cNvSpPr>
          <p:nvPr>
            <p:ph type="title"/>
          </p:nvPr>
        </p:nvSpPr>
        <p:spPr/>
        <p:txBody>
          <a:bodyPr/>
          <a:lstStyle/>
          <a:p>
            <a:pPr algn="l"/>
            <a:r>
              <a:rPr lang="en-US" b="0" i="0" dirty="0">
                <a:effectLst/>
                <a:latin typeface="Roboto"/>
              </a:rPr>
              <a:t>Ensemble: What is Bagging</a:t>
            </a:r>
          </a:p>
        </p:txBody>
      </p:sp>
      <p:sp>
        <p:nvSpPr>
          <p:cNvPr id="7" name="Content Placeholder 6">
            <a:extLst>
              <a:ext uri="{FF2B5EF4-FFF2-40B4-BE49-F238E27FC236}">
                <a16:creationId xmlns:a16="http://schemas.microsoft.com/office/drawing/2014/main" id="{685B32A5-9781-432C-AC95-A0770712F318}"/>
              </a:ext>
            </a:extLst>
          </p:cNvPr>
          <p:cNvSpPr>
            <a:spLocks noGrp="1"/>
          </p:cNvSpPr>
          <p:nvPr>
            <p:ph idx="1"/>
          </p:nvPr>
        </p:nvSpPr>
        <p:spPr>
          <a:xfrm>
            <a:off x="838200" y="1825625"/>
            <a:ext cx="5805881" cy="4351338"/>
          </a:xfrm>
        </p:spPr>
        <p:txBody>
          <a:bodyPr/>
          <a:lstStyle/>
          <a:p>
            <a:r>
              <a:rPr lang="en-US" dirty="0"/>
              <a:t>A sample from the whole data is picked for each model with replacement</a:t>
            </a:r>
          </a:p>
        </p:txBody>
      </p:sp>
      <p:pic>
        <p:nvPicPr>
          <p:cNvPr id="8" name="Content Placeholder 4">
            <a:extLst>
              <a:ext uri="{FF2B5EF4-FFF2-40B4-BE49-F238E27FC236}">
                <a16:creationId xmlns:a16="http://schemas.microsoft.com/office/drawing/2014/main" id="{D4C606A9-E012-4A21-B011-B7B922EE0D66}"/>
              </a:ext>
            </a:extLst>
          </p:cNvPr>
          <p:cNvPicPr>
            <a:picLocks noChangeAspect="1"/>
          </p:cNvPicPr>
          <p:nvPr/>
        </p:nvPicPr>
        <p:blipFill>
          <a:blip r:embed="rId2"/>
          <a:stretch>
            <a:fillRect/>
          </a:stretch>
        </p:blipFill>
        <p:spPr>
          <a:xfrm>
            <a:off x="6857098" y="1825625"/>
            <a:ext cx="5121886" cy="4351338"/>
          </a:xfrm>
          <a:prstGeom prst="rect">
            <a:avLst/>
          </a:prstGeom>
        </p:spPr>
      </p:pic>
    </p:spTree>
    <p:extLst>
      <p:ext uri="{BB962C8B-B14F-4D97-AF65-F5344CB8AC3E}">
        <p14:creationId xmlns:p14="http://schemas.microsoft.com/office/powerpoint/2010/main" val="14658972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606C9-6BA4-4B57-950D-C5D58FB8A487}"/>
              </a:ext>
            </a:extLst>
          </p:cNvPr>
          <p:cNvSpPr>
            <a:spLocks noGrp="1"/>
          </p:cNvSpPr>
          <p:nvPr>
            <p:ph type="title"/>
          </p:nvPr>
        </p:nvSpPr>
        <p:spPr/>
        <p:txBody>
          <a:bodyPr/>
          <a:lstStyle/>
          <a:p>
            <a:r>
              <a:rPr lang="en-US" b="0" i="0" dirty="0">
                <a:effectLst/>
                <a:latin typeface="Roboto"/>
              </a:rPr>
              <a:t>Random Forest Classifier </a:t>
            </a:r>
            <a:endParaRPr lang="en-US" dirty="0"/>
          </a:p>
        </p:txBody>
      </p:sp>
      <p:sp>
        <p:nvSpPr>
          <p:cNvPr id="5" name="Content Placeholder 2">
            <a:extLst>
              <a:ext uri="{FF2B5EF4-FFF2-40B4-BE49-F238E27FC236}">
                <a16:creationId xmlns:a16="http://schemas.microsoft.com/office/drawing/2014/main" id="{361928ED-50C0-4535-8EE8-FFA4610E3093}"/>
              </a:ext>
            </a:extLst>
          </p:cNvPr>
          <p:cNvSpPr>
            <a:spLocks noGrp="1"/>
          </p:cNvSpPr>
          <p:nvPr>
            <p:ph idx="1"/>
          </p:nvPr>
        </p:nvSpPr>
        <p:spPr>
          <a:xfrm>
            <a:off x="838200" y="1825625"/>
            <a:ext cx="5067650" cy="4351338"/>
          </a:xfrm>
        </p:spPr>
        <p:txBody>
          <a:bodyPr/>
          <a:lstStyle/>
          <a:p>
            <a:r>
              <a:rPr lang="en-US" dirty="0"/>
              <a:t>Row sampling : picking up some rows</a:t>
            </a:r>
          </a:p>
          <a:p>
            <a:r>
              <a:rPr lang="en-US" dirty="0"/>
              <a:t>Feature sampling : picking up some ‘n’ features</a:t>
            </a:r>
          </a:p>
          <a:p>
            <a:endParaRPr lang="en-US" dirty="0"/>
          </a:p>
          <a:p>
            <a:r>
              <a:rPr lang="en-US" dirty="0"/>
              <a:t>Classifier takes the majority vote while in case of regressor, it takes in the mean or median of the output of the trees.</a:t>
            </a:r>
          </a:p>
          <a:p>
            <a:endParaRPr lang="en-US" dirty="0"/>
          </a:p>
        </p:txBody>
      </p:sp>
      <p:pic>
        <p:nvPicPr>
          <p:cNvPr id="7" name="Picture 6">
            <a:extLst>
              <a:ext uri="{FF2B5EF4-FFF2-40B4-BE49-F238E27FC236}">
                <a16:creationId xmlns:a16="http://schemas.microsoft.com/office/drawing/2014/main" id="{024B5AEC-4B26-440F-99E1-EBEC48294FC6}"/>
              </a:ext>
            </a:extLst>
          </p:cNvPr>
          <p:cNvPicPr>
            <a:picLocks noChangeAspect="1"/>
          </p:cNvPicPr>
          <p:nvPr/>
        </p:nvPicPr>
        <p:blipFill>
          <a:blip r:embed="rId2"/>
          <a:stretch>
            <a:fillRect/>
          </a:stretch>
        </p:blipFill>
        <p:spPr>
          <a:xfrm>
            <a:off x="5967902" y="1914045"/>
            <a:ext cx="5808496" cy="4448085"/>
          </a:xfrm>
          <a:prstGeom prst="rect">
            <a:avLst/>
          </a:prstGeom>
        </p:spPr>
      </p:pic>
    </p:spTree>
    <p:extLst>
      <p:ext uri="{BB962C8B-B14F-4D97-AF65-F5344CB8AC3E}">
        <p14:creationId xmlns:p14="http://schemas.microsoft.com/office/powerpoint/2010/main" val="19509480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97FFA-C806-48E3-B6AA-3BAC3022A729}"/>
              </a:ext>
            </a:extLst>
          </p:cNvPr>
          <p:cNvSpPr>
            <a:spLocks noGrp="1"/>
          </p:cNvSpPr>
          <p:nvPr>
            <p:ph type="title"/>
          </p:nvPr>
        </p:nvSpPr>
        <p:spPr/>
        <p:txBody>
          <a:bodyPr/>
          <a:lstStyle/>
          <a:p>
            <a:r>
              <a:rPr lang="en-US" b="0" i="0" dirty="0">
                <a:effectLst/>
                <a:latin typeface="Roboto"/>
              </a:rPr>
              <a:t>Handling imbalanced Dataset </a:t>
            </a:r>
            <a:endParaRPr lang="en-US" dirty="0"/>
          </a:p>
        </p:txBody>
      </p:sp>
      <p:sp>
        <p:nvSpPr>
          <p:cNvPr id="3" name="Content Placeholder 2">
            <a:extLst>
              <a:ext uri="{FF2B5EF4-FFF2-40B4-BE49-F238E27FC236}">
                <a16:creationId xmlns:a16="http://schemas.microsoft.com/office/drawing/2014/main" id="{BCA2DA00-ED8E-42B7-8811-D85172F844EC}"/>
              </a:ext>
            </a:extLst>
          </p:cNvPr>
          <p:cNvSpPr>
            <a:spLocks noGrp="1"/>
          </p:cNvSpPr>
          <p:nvPr>
            <p:ph idx="1"/>
          </p:nvPr>
        </p:nvSpPr>
        <p:spPr/>
        <p:txBody>
          <a:bodyPr/>
          <a:lstStyle/>
          <a:p>
            <a:r>
              <a:rPr lang="en-US" dirty="0"/>
              <a:t>Machine learning algorithms can get biased</a:t>
            </a:r>
          </a:p>
          <a:p>
            <a:r>
              <a:rPr lang="en-US" dirty="0"/>
              <a:t>Under sampling: we take the same number of records from major class as compared to minor class. </a:t>
            </a:r>
          </a:p>
          <a:p>
            <a:r>
              <a:rPr lang="en-US" dirty="0"/>
              <a:t>Oversampling: we try to make the data in the minor class. Techniques involved include SMOTE etc.</a:t>
            </a:r>
          </a:p>
          <a:p>
            <a:r>
              <a:rPr lang="en-US" dirty="0"/>
              <a:t>If less records then do up sampling instead of under sampling </a:t>
            </a:r>
          </a:p>
          <a:p>
            <a:r>
              <a:rPr lang="en-US" dirty="0"/>
              <a:t>https://www.kdnuggets.com/2020/01/5-most-useful-techniques-handle-imbalanced-datasets.html</a:t>
            </a:r>
          </a:p>
        </p:txBody>
      </p:sp>
    </p:spTree>
    <p:extLst>
      <p:ext uri="{BB962C8B-B14F-4D97-AF65-F5344CB8AC3E}">
        <p14:creationId xmlns:p14="http://schemas.microsoft.com/office/powerpoint/2010/main" val="38084676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3DC4D-77D1-40FD-A68E-2FA96C25A7BD}"/>
              </a:ext>
            </a:extLst>
          </p:cNvPr>
          <p:cNvSpPr>
            <a:spLocks noGrp="1"/>
          </p:cNvSpPr>
          <p:nvPr>
            <p:ph type="title"/>
          </p:nvPr>
        </p:nvSpPr>
        <p:spPr/>
        <p:txBody>
          <a:bodyPr/>
          <a:lstStyle/>
          <a:p>
            <a:r>
              <a:rPr lang="en-US" b="0" i="0" dirty="0">
                <a:effectLst/>
                <a:latin typeface="Roboto"/>
              </a:rPr>
              <a:t>AdaBoost (BOOSTING TECHNIQUES)</a:t>
            </a:r>
            <a:endParaRPr lang="en-US" dirty="0"/>
          </a:p>
        </p:txBody>
      </p:sp>
      <p:sp>
        <p:nvSpPr>
          <p:cNvPr id="3" name="Content Placeholder 2">
            <a:extLst>
              <a:ext uri="{FF2B5EF4-FFF2-40B4-BE49-F238E27FC236}">
                <a16:creationId xmlns:a16="http://schemas.microsoft.com/office/drawing/2014/main" id="{25A1B797-7FA4-4F15-B98D-3AE75ED42A12}"/>
              </a:ext>
            </a:extLst>
          </p:cNvPr>
          <p:cNvSpPr>
            <a:spLocks noGrp="1"/>
          </p:cNvSpPr>
          <p:nvPr>
            <p:ph idx="1"/>
          </p:nvPr>
        </p:nvSpPr>
        <p:spPr>
          <a:xfrm>
            <a:off x="838200" y="1825625"/>
            <a:ext cx="5151539" cy="4351338"/>
          </a:xfrm>
        </p:spPr>
        <p:txBody>
          <a:bodyPr/>
          <a:lstStyle/>
          <a:p>
            <a:r>
              <a:rPr lang="en-US" dirty="0"/>
              <a:t>Initially some samples are fed into the base learner. Consequently, records that are wrong are extracted and fed to the other base learners and so on..</a:t>
            </a:r>
          </a:p>
          <a:p>
            <a:r>
              <a:rPr lang="en-US" dirty="0"/>
              <a:t>These basically penalize the model by increasing the weights on the wrong predictions and continuing.</a:t>
            </a:r>
          </a:p>
        </p:txBody>
      </p:sp>
      <p:pic>
        <p:nvPicPr>
          <p:cNvPr id="5" name="Picture 4">
            <a:extLst>
              <a:ext uri="{FF2B5EF4-FFF2-40B4-BE49-F238E27FC236}">
                <a16:creationId xmlns:a16="http://schemas.microsoft.com/office/drawing/2014/main" id="{CAC49B23-55FA-4EDB-A892-3E995D1EFF7E}"/>
              </a:ext>
            </a:extLst>
          </p:cNvPr>
          <p:cNvPicPr>
            <a:picLocks noChangeAspect="1"/>
          </p:cNvPicPr>
          <p:nvPr/>
        </p:nvPicPr>
        <p:blipFill>
          <a:blip r:embed="rId2"/>
          <a:stretch>
            <a:fillRect/>
          </a:stretch>
        </p:blipFill>
        <p:spPr>
          <a:xfrm>
            <a:off x="6262054" y="1825625"/>
            <a:ext cx="5230863" cy="3484606"/>
          </a:xfrm>
          <a:prstGeom prst="rect">
            <a:avLst/>
          </a:prstGeom>
        </p:spPr>
      </p:pic>
    </p:spTree>
    <p:extLst>
      <p:ext uri="{BB962C8B-B14F-4D97-AF65-F5344CB8AC3E}">
        <p14:creationId xmlns:p14="http://schemas.microsoft.com/office/powerpoint/2010/main" val="38584824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5B92A9-A79A-4486-9AD4-7448892C0000}"/>
              </a:ext>
            </a:extLst>
          </p:cNvPr>
          <p:cNvSpPr>
            <a:spLocks noGrp="1"/>
          </p:cNvSpPr>
          <p:nvPr>
            <p:ph idx="1"/>
          </p:nvPr>
        </p:nvSpPr>
        <p:spPr>
          <a:xfrm>
            <a:off x="93327" y="105882"/>
            <a:ext cx="12005345" cy="4351338"/>
          </a:xfrm>
        </p:spPr>
        <p:txBody>
          <a:bodyPr>
            <a:noAutofit/>
          </a:bodyPr>
          <a:lstStyle/>
          <a:p>
            <a:pPr algn="l" rtl="0"/>
            <a:r>
              <a:rPr lang="en-US" sz="1750" b="0" i="0" dirty="0">
                <a:solidFill>
                  <a:srgbClr val="282829"/>
                </a:solidFill>
                <a:effectLst/>
                <a:latin typeface="-apple-system"/>
              </a:rPr>
              <a:t>Here is a short description of all three methods:</a:t>
            </a:r>
          </a:p>
          <a:p>
            <a:pPr algn="l" rtl="0"/>
            <a:r>
              <a:rPr lang="en-US" sz="1750" b="0" i="0" dirty="0">
                <a:solidFill>
                  <a:srgbClr val="282829"/>
                </a:solidFill>
                <a:effectLst/>
                <a:latin typeface="-apple-system"/>
              </a:rPr>
              <a:t>Bagging (stands for Bootstrap Aggregation) is the way decrease the variance of your prediction by generating additional data for training from your original dataset using combinations with repetitions to produce multisets of the same cardinality/size as your original data. By increasing the size of your training set you can't improve the model predictive force, but just decrease the variance, narrowly tuning the prediction to expected outcome.</a:t>
            </a:r>
          </a:p>
          <a:p>
            <a:pPr algn="l" rtl="0"/>
            <a:r>
              <a:rPr lang="en-US" sz="1750" b="0" i="0" dirty="0">
                <a:solidFill>
                  <a:srgbClr val="282829"/>
                </a:solidFill>
                <a:effectLst/>
                <a:latin typeface="-apple-system"/>
              </a:rPr>
              <a:t>Boosting is a two-step approach, where one first uses subsets of the original data to produce a series of averagely performing models and then "boosts" their performance by combining them together using a particular cost function (=majority vote). Unlike bagging, in the classical boosting the subset creation is not random and depends upon the performance of the previous models: every new subsets contains the elements that were (likely to be) misclassified by previous models.</a:t>
            </a:r>
          </a:p>
          <a:p>
            <a:pPr algn="l" rtl="0"/>
            <a:r>
              <a:rPr lang="en-US" sz="1750" b="0" i="0" dirty="0">
                <a:solidFill>
                  <a:srgbClr val="282829"/>
                </a:solidFill>
                <a:effectLst/>
                <a:latin typeface="-apple-system"/>
              </a:rPr>
              <a:t>Other Classification parameters</a:t>
            </a:r>
          </a:p>
          <a:p>
            <a:pPr marL="0" indent="0" algn="l" rtl="0">
              <a:buNone/>
            </a:pPr>
            <a:r>
              <a:rPr lang="en-US" sz="1750" b="0" i="0" dirty="0">
                <a:solidFill>
                  <a:srgbClr val="282829"/>
                </a:solidFill>
                <a:effectLst/>
                <a:latin typeface="-apple-system"/>
              </a:rPr>
              <a:t>Bagging:</a:t>
            </a:r>
          </a:p>
          <a:p>
            <a:pPr algn="l" rtl="0"/>
            <a:r>
              <a:rPr lang="en-US" sz="1750" b="0" i="0" dirty="0">
                <a:solidFill>
                  <a:srgbClr val="282829"/>
                </a:solidFill>
                <a:effectLst/>
                <a:latin typeface="-apple-system"/>
              </a:rPr>
              <a:t>parallel ensemble: each model is built independently</a:t>
            </a:r>
          </a:p>
          <a:p>
            <a:pPr algn="l" rtl="0"/>
            <a:r>
              <a:rPr lang="en-US" sz="1750" b="0" i="0" dirty="0">
                <a:solidFill>
                  <a:srgbClr val="282829"/>
                </a:solidFill>
                <a:effectLst/>
                <a:latin typeface="-apple-system"/>
              </a:rPr>
              <a:t>aim to decrease variance, not bias</a:t>
            </a:r>
          </a:p>
          <a:p>
            <a:pPr algn="l" rtl="0"/>
            <a:r>
              <a:rPr lang="en-US" sz="1750" b="0" i="0" dirty="0">
                <a:solidFill>
                  <a:srgbClr val="282829"/>
                </a:solidFill>
                <a:effectLst/>
                <a:latin typeface="-apple-system"/>
              </a:rPr>
              <a:t>suitable for high variance low bias models (complex models)</a:t>
            </a:r>
          </a:p>
          <a:p>
            <a:pPr algn="l" rtl="0"/>
            <a:r>
              <a:rPr lang="en-US" sz="1750" b="0" i="0" dirty="0">
                <a:solidFill>
                  <a:srgbClr val="282829"/>
                </a:solidFill>
                <a:effectLst/>
                <a:latin typeface="-apple-system"/>
              </a:rPr>
              <a:t>an example of a tree based method is random forest, which develop fully grown trees (note that RF modifies the grown procedure to reduce the correlation between trees)</a:t>
            </a:r>
          </a:p>
          <a:p>
            <a:pPr marL="0" indent="0" algn="l" rtl="0">
              <a:buNone/>
            </a:pPr>
            <a:r>
              <a:rPr lang="en-US" sz="1750" b="0" i="0" dirty="0">
                <a:solidFill>
                  <a:srgbClr val="282829"/>
                </a:solidFill>
                <a:effectLst/>
                <a:latin typeface="-apple-system"/>
              </a:rPr>
              <a:t>Boosting:</a:t>
            </a:r>
          </a:p>
          <a:p>
            <a:pPr algn="l" rtl="0"/>
            <a:r>
              <a:rPr lang="en-US" sz="1750" b="0" i="0" dirty="0">
                <a:solidFill>
                  <a:srgbClr val="282829"/>
                </a:solidFill>
                <a:effectLst/>
                <a:latin typeface="-apple-system"/>
              </a:rPr>
              <a:t>sequential ensemble: try to add new models that do well where previous models lack</a:t>
            </a:r>
          </a:p>
          <a:p>
            <a:pPr algn="l" rtl="0"/>
            <a:r>
              <a:rPr lang="en-US" sz="1750" b="0" i="0" dirty="0">
                <a:solidFill>
                  <a:srgbClr val="282829"/>
                </a:solidFill>
                <a:effectLst/>
                <a:latin typeface="-apple-system"/>
              </a:rPr>
              <a:t>aim to decrease bias, not variance</a:t>
            </a:r>
          </a:p>
          <a:p>
            <a:pPr algn="l" rtl="0"/>
            <a:r>
              <a:rPr lang="en-US" sz="1750" b="0" i="0" dirty="0">
                <a:solidFill>
                  <a:srgbClr val="282829"/>
                </a:solidFill>
                <a:effectLst/>
                <a:latin typeface="-apple-system"/>
              </a:rPr>
              <a:t>suitable for low variance high bias models</a:t>
            </a:r>
          </a:p>
          <a:p>
            <a:pPr algn="l" rtl="0"/>
            <a:r>
              <a:rPr lang="en-US" sz="1750" b="0" i="0" dirty="0">
                <a:solidFill>
                  <a:srgbClr val="282829"/>
                </a:solidFill>
                <a:effectLst/>
                <a:latin typeface="-apple-system"/>
              </a:rPr>
              <a:t>an example of a tree based method is gradient boosting</a:t>
            </a:r>
          </a:p>
          <a:p>
            <a:endParaRPr lang="en-US" sz="1750" dirty="0"/>
          </a:p>
        </p:txBody>
      </p:sp>
    </p:spTree>
    <p:extLst>
      <p:ext uri="{BB962C8B-B14F-4D97-AF65-F5344CB8AC3E}">
        <p14:creationId xmlns:p14="http://schemas.microsoft.com/office/powerpoint/2010/main" val="761202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B64EA-B771-4234-8C17-3720731BD5BA}"/>
              </a:ext>
            </a:extLst>
          </p:cNvPr>
          <p:cNvSpPr>
            <a:spLocks noGrp="1"/>
          </p:cNvSpPr>
          <p:nvPr>
            <p:ph type="title"/>
          </p:nvPr>
        </p:nvSpPr>
        <p:spPr/>
        <p:txBody>
          <a:bodyPr>
            <a:normAutofit/>
          </a:bodyPr>
          <a:lstStyle/>
          <a:p>
            <a:r>
              <a:rPr lang="en-US" b="0" i="0" dirty="0">
                <a:effectLst/>
                <a:latin typeface="Roboto"/>
              </a:rPr>
              <a:t>Euclidean Distance and Manhattan Distance</a:t>
            </a:r>
            <a:endParaRPr lang="en-US" dirty="0"/>
          </a:p>
        </p:txBody>
      </p:sp>
      <p:sp>
        <p:nvSpPr>
          <p:cNvPr id="3" name="Content Placeholder 2">
            <a:extLst>
              <a:ext uri="{FF2B5EF4-FFF2-40B4-BE49-F238E27FC236}">
                <a16:creationId xmlns:a16="http://schemas.microsoft.com/office/drawing/2014/main" id="{4EE61146-589C-4641-9854-3000F8B4DA6B}"/>
              </a:ext>
            </a:extLst>
          </p:cNvPr>
          <p:cNvSpPr>
            <a:spLocks noGrp="1"/>
          </p:cNvSpPr>
          <p:nvPr>
            <p:ph idx="1"/>
          </p:nvPr>
        </p:nvSpPr>
        <p:spPr/>
        <p:txBody>
          <a:bodyPr/>
          <a:lstStyle/>
          <a:p>
            <a:r>
              <a:rPr lang="en-US" dirty="0"/>
              <a:t>These should be selected based on the case at hand and with the help of cross validation as it is a sort of hyper parameter.</a:t>
            </a:r>
          </a:p>
        </p:txBody>
      </p:sp>
      <p:cxnSp>
        <p:nvCxnSpPr>
          <p:cNvPr id="5" name="Straight Arrow Connector 4">
            <a:extLst>
              <a:ext uri="{FF2B5EF4-FFF2-40B4-BE49-F238E27FC236}">
                <a16:creationId xmlns:a16="http://schemas.microsoft.com/office/drawing/2014/main" id="{E5C16303-5FB6-468C-8BB4-97AE4D1BBA4D}"/>
              </a:ext>
            </a:extLst>
          </p:cNvPr>
          <p:cNvCxnSpPr/>
          <p:nvPr/>
        </p:nvCxnSpPr>
        <p:spPr>
          <a:xfrm>
            <a:off x="1812022" y="4530055"/>
            <a:ext cx="16526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B92DE61B-CF2C-4911-BC8E-B02FCBF6009B}"/>
              </a:ext>
            </a:extLst>
          </p:cNvPr>
          <p:cNvCxnSpPr>
            <a:cxnSpLocks/>
          </p:cNvCxnSpPr>
          <p:nvPr/>
        </p:nvCxnSpPr>
        <p:spPr>
          <a:xfrm flipV="1">
            <a:off x="3464653" y="3825380"/>
            <a:ext cx="0" cy="704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2DAA476-3BA7-49C4-88E3-11E4EA728118}"/>
              </a:ext>
            </a:extLst>
          </p:cNvPr>
          <p:cNvCxnSpPr>
            <a:cxnSpLocks/>
          </p:cNvCxnSpPr>
          <p:nvPr/>
        </p:nvCxnSpPr>
        <p:spPr>
          <a:xfrm flipV="1">
            <a:off x="4219662" y="3825380"/>
            <a:ext cx="897622" cy="704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2DDD309-F191-4EE0-A6FF-E31796E45E3B}"/>
              </a:ext>
            </a:extLst>
          </p:cNvPr>
          <p:cNvSpPr txBox="1"/>
          <p:nvPr/>
        </p:nvSpPr>
        <p:spPr>
          <a:xfrm>
            <a:off x="2021747" y="4102217"/>
            <a:ext cx="1229952" cy="369332"/>
          </a:xfrm>
          <a:prstGeom prst="rect">
            <a:avLst/>
          </a:prstGeom>
          <a:noFill/>
        </p:spPr>
        <p:txBody>
          <a:bodyPr wrap="none" rtlCol="0">
            <a:spAutoFit/>
          </a:bodyPr>
          <a:lstStyle/>
          <a:p>
            <a:r>
              <a:rPr lang="en-US" dirty="0" err="1"/>
              <a:t>Manhatten</a:t>
            </a:r>
            <a:endParaRPr lang="en-US" dirty="0"/>
          </a:p>
        </p:txBody>
      </p:sp>
      <p:sp>
        <p:nvSpPr>
          <p:cNvPr id="14" name="TextBox 13">
            <a:extLst>
              <a:ext uri="{FF2B5EF4-FFF2-40B4-BE49-F238E27FC236}">
                <a16:creationId xmlns:a16="http://schemas.microsoft.com/office/drawing/2014/main" id="{CD8BD339-A9D4-45FB-A2FE-7311167F8966}"/>
              </a:ext>
            </a:extLst>
          </p:cNvPr>
          <p:cNvSpPr txBox="1"/>
          <p:nvPr/>
        </p:nvSpPr>
        <p:spPr>
          <a:xfrm>
            <a:off x="4737983" y="4286883"/>
            <a:ext cx="1091966" cy="369332"/>
          </a:xfrm>
          <a:prstGeom prst="rect">
            <a:avLst/>
          </a:prstGeom>
          <a:noFill/>
        </p:spPr>
        <p:txBody>
          <a:bodyPr wrap="none" rtlCol="0">
            <a:spAutoFit/>
          </a:bodyPr>
          <a:lstStyle/>
          <a:p>
            <a:r>
              <a:rPr lang="en-US" dirty="0"/>
              <a:t>Euclidean</a:t>
            </a:r>
          </a:p>
        </p:txBody>
      </p:sp>
    </p:spTree>
    <p:extLst>
      <p:ext uri="{BB962C8B-B14F-4D97-AF65-F5344CB8AC3E}">
        <p14:creationId xmlns:p14="http://schemas.microsoft.com/office/powerpoint/2010/main" val="383752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B4289-E322-4F59-91E0-83C6383B49FD}"/>
              </a:ext>
            </a:extLst>
          </p:cNvPr>
          <p:cNvSpPr>
            <a:spLocks noGrp="1"/>
          </p:cNvSpPr>
          <p:nvPr>
            <p:ph type="title"/>
          </p:nvPr>
        </p:nvSpPr>
        <p:spPr/>
        <p:txBody>
          <a:bodyPr/>
          <a:lstStyle/>
          <a:p>
            <a:r>
              <a:rPr lang="en-US" dirty="0"/>
              <a:t>Bias and Variance</a:t>
            </a:r>
          </a:p>
        </p:txBody>
      </p:sp>
      <p:sp>
        <p:nvSpPr>
          <p:cNvPr id="3" name="Content Placeholder 2">
            <a:extLst>
              <a:ext uri="{FF2B5EF4-FFF2-40B4-BE49-F238E27FC236}">
                <a16:creationId xmlns:a16="http://schemas.microsoft.com/office/drawing/2014/main" id="{79ABDC85-D990-400D-8B9E-76B66D8482DF}"/>
              </a:ext>
            </a:extLst>
          </p:cNvPr>
          <p:cNvSpPr>
            <a:spLocks noGrp="1"/>
          </p:cNvSpPr>
          <p:nvPr>
            <p:ph idx="1"/>
          </p:nvPr>
        </p:nvSpPr>
        <p:spPr>
          <a:xfrm>
            <a:off x="838200" y="1825625"/>
            <a:ext cx="4866314" cy="4351338"/>
          </a:xfrm>
        </p:spPr>
        <p:txBody>
          <a:bodyPr>
            <a:normAutofit fontScale="92500" lnSpcReduction="20000"/>
          </a:bodyPr>
          <a:lstStyle/>
          <a:p>
            <a:r>
              <a:rPr lang="en-US" dirty="0"/>
              <a:t>After certain point variance would be increasing, as we would be overfitting the problem statement.</a:t>
            </a:r>
          </a:p>
          <a:p>
            <a:r>
              <a:rPr lang="en-US" dirty="0"/>
              <a:t>Same is the case with decision trees. So we use decision pruning or random forest</a:t>
            </a:r>
          </a:p>
          <a:p>
            <a:r>
              <a:rPr lang="en-US" dirty="0"/>
              <a:t>Random forest is bootstrap aggregation, our complete data is not going so trees would be overfitting some part of the data and hence, the accumulated result would lead to low bias and low variance.</a:t>
            </a:r>
          </a:p>
        </p:txBody>
      </p:sp>
      <p:pic>
        <p:nvPicPr>
          <p:cNvPr id="5" name="Picture 4">
            <a:extLst>
              <a:ext uri="{FF2B5EF4-FFF2-40B4-BE49-F238E27FC236}">
                <a16:creationId xmlns:a16="http://schemas.microsoft.com/office/drawing/2014/main" id="{D9882526-6525-466D-92FB-32B4DDC91D85}"/>
              </a:ext>
            </a:extLst>
          </p:cNvPr>
          <p:cNvPicPr>
            <a:picLocks noChangeAspect="1"/>
          </p:cNvPicPr>
          <p:nvPr/>
        </p:nvPicPr>
        <p:blipFill>
          <a:blip r:embed="rId2"/>
          <a:stretch>
            <a:fillRect/>
          </a:stretch>
        </p:blipFill>
        <p:spPr>
          <a:xfrm>
            <a:off x="5962471" y="1680320"/>
            <a:ext cx="5794485" cy="4641947"/>
          </a:xfrm>
          <a:prstGeom prst="rect">
            <a:avLst/>
          </a:prstGeom>
        </p:spPr>
      </p:pic>
    </p:spTree>
    <p:extLst>
      <p:ext uri="{BB962C8B-B14F-4D97-AF65-F5344CB8AC3E}">
        <p14:creationId xmlns:p14="http://schemas.microsoft.com/office/powerpoint/2010/main" val="35037193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AC8E9-4C10-4E65-89C6-BFDF53A44F31}"/>
              </a:ext>
            </a:extLst>
          </p:cNvPr>
          <p:cNvSpPr>
            <a:spLocks noGrp="1"/>
          </p:cNvSpPr>
          <p:nvPr>
            <p:ph type="title"/>
          </p:nvPr>
        </p:nvSpPr>
        <p:spPr/>
        <p:txBody>
          <a:bodyPr/>
          <a:lstStyle/>
          <a:p>
            <a:r>
              <a:rPr lang="en-US" b="0" i="0" dirty="0">
                <a:effectLst/>
                <a:latin typeface="Roboto"/>
              </a:rPr>
              <a:t>K Means Clustering</a:t>
            </a:r>
            <a:endParaRPr lang="en-US" dirty="0"/>
          </a:p>
        </p:txBody>
      </p:sp>
      <p:pic>
        <p:nvPicPr>
          <p:cNvPr id="5" name="Content Placeholder 4">
            <a:extLst>
              <a:ext uri="{FF2B5EF4-FFF2-40B4-BE49-F238E27FC236}">
                <a16:creationId xmlns:a16="http://schemas.microsoft.com/office/drawing/2014/main" id="{71074FD9-7CF5-4354-BEC9-2D9068CB5AF1}"/>
              </a:ext>
            </a:extLst>
          </p:cNvPr>
          <p:cNvPicPr>
            <a:picLocks noGrp="1" noChangeAspect="1"/>
          </p:cNvPicPr>
          <p:nvPr>
            <p:ph idx="1"/>
          </p:nvPr>
        </p:nvPicPr>
        <p:blipFill>
          <a:blip r:embed="rId2"/>
          <a:stretch>
            <a:fillRect/>
          </a:stretch>
        </p:blipFill>
        <p:spPr>
          <a:xfrm>
            <a:off x="1898991" y="1825625"/>
            <a:ext cx="8394017" cy="4351338"/>
          </a:xfrm>
        </p:spPr>
      </p:pic>
    </p:spTree>
    <p:extLst>
      <p:ext uri="{BB962C8B-B14F-4D97-AF65-F5344CB8AC3E}">
        <p14:creationId xmlns:p14="http://schemas.microsoft.com/office/powerpoint/2010/main" val="36189187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AC8F2-8770-4CDE-8704-8BA8A1EF04AD}"/>
              </a:ext>
            </a:extLst>
          </p:cNvPr>
          <p:cNvSpPr>
            <a:spLocks noGrp="1"/>
          </p:cNvSpPr>
          <p:nvPr>
            <p:ph type="title"/>
          </p:nvPr>
        </p:nvSpPr>
        <p:spPr/>
        <p:txBody>
          <a:bodyPr/>
          <a:lstStyle/>
          <a:p>
            <a:r>
              <a:rPr lang="en-US" dirty="0"/>
              <a:t>How we choose the value of k?</a:t>
            </a:r>
          </a:p>
        </p:txBody>
      </p:sp>
      <p:sp>
        <p:nvSpPr>
          <p:cNvPr id="3" name="Content Placeholder 2">
            <a:extLst>
              <a:ext uri="{FF2B5EF4-FFF2-40B4-BE49-F238E27FC236}">
                <a16:creationId xmlns:a16="http://schemas.microsoft.com/office/drawing/2014/main" id="{80868B48-FB87-41E2-8241-CC6D14F5E84D}"/>
              </a:ext>
            </a:extLst>
          </p:cNvPr>
          <p:cNvSpPr>
            <a:spLocks noGrp="1"/>
          </p:cNvSpPr>
          <p:nvPr>
            <p:ph idx="1"/>
          </p:nvPr>
        </p:nvSpPr>
        <p:spPr>
          <a:xfrm>
            <a:off x="838200" y="1825625"/>
            <a:ext cx="4027415" cy="4351338"/>
          </a:xfrm>
        </p:spPr>
        <p:txBody>
          <a:bodyPr/>
          <a:lstStyle/>
          <a:p>
            <a:r>
              <a:rPr lang="en-US" dirty="0"/>
              <a:t>K means ++ is same as K means with the difference in selection of centroid. </a:t>
            </a:r>
          </a:p>
          <a:p>
            <a:r>
              <a:rPr lang="en-US" dirty="0"/>
              <a:t>Instead of random selection, the k value gets selected based on probability of its distance from the other centroid. </a:t>
            </a:r>
          </a:p>
        </p:txBody>
      </p:sp>
      <p:pic>
        <p:nvPicPr>
          <p:cNvPr id="5" name="Picture 4">
            <a:extLst>
              <a:ext uri="{FF2B5EF4-FFF2-40B4-BE49-F238E27FC236}">
                <a16:creationId xmlns:a16="http://schemas.microsoft.com/office/drawing/2014/main" id="{0D9938E1-48D1-4278-B98F-F079E573B7BB}"/>
              </a:ext>
            </a:extLst>
          </p:cNvPr>
          <p:cNvPicPr>
            <a:picLocks noChangeAspect="1"/>
          </p:cNvPicPr>
          <p:nvPr/>
        </p:nvPicPr>
        <p:blipFill>
          <a:blip r:embed="rId2"/>
          <a:stretch>
            <a:fillRect/>
          </a:stretch>
        </p:blipFill>
        <p:spPr>
          <a:xfrm>
            <a:off x="4963712" y="1825625"/>
            <a:ext cx="7032544" cy="3738821"/>
          </a:xfrm>
          <a:prstGeom prst="rect">
            <a:avLst/>
          </a:prstGeom>
        </p:spPr>
      </p:pic>
    </p:spTree>
    <p:extLst>
      <p:ext uri="{BB962C8B-B14F-4D97-AF65-F5344CB8AC3E}">
        <p14:creationId xmlns:p14="http://schemas.microsoft.com/office/powerpoint/2010/main" val="10903549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9B01A-449D-4B98-A330-7119B4118DF0}"/>
              </a:ext>
            </a:extLst>
          </p:cNvPr>
          <p:cNvSpPr>
            <a:spLocks noGrp="1"/>
          </p:cNvSpPr>
          <p:nvPr>
            <p:ph type="title"/>
          </p:nvPr>
        </p:nvSpPr>
        <p:spPr/>
        <p:txBody>
          <a:bodyPr/>
          <a:lstStyle/>
          <a:p>
            <a:r>
              <a:rPr lang="en-US" b="0" i="0" dirty="0">
                <a:effectLst/>
                <a:latin typeface="Roboto"/>
              </a:rPr>
              <a:t>Hierarchical Clustering</a:t>
            </a:r>
            <a:endParaRPr lang="en-US" dirty="0"/>
          </a:p>
        </p:txBody>
      </p:sp>
      <p:sp>
        <p:nvSpPr>
          <p:cNvPr id="3" name="Content Placeholder 2">
            <a:extLst>
              <a:ext uri="{FF2B5EF4-FFF2-40B4-BE49-F238E27FC236}">
                <a16:creationId xmlns:a16="http://schemas.microsoft.com/office/drawing/2014/main" id="{D3E36D13-6906-4188-AD5A-0D871C8506F6}"/>
              </a:ext>
            </a:extLst>
          </p:cNvPr>
          <p:cNvSpPr>
            <a:spLocks noGrp="1"/>
          </p:cNvSpPr>
          <p:nvPr>
            <p:ph idx="1"/>
          </p:nvPr>
        </p:nvSpPr>
        <p:spPr>
          <a:xfrm>
            <a:off x="838200" y="1825625"/>
            <a:ext cx="4933426" cy="4351338"/>
          </a:xfrm>
        </p:spPr>
        <p:txBody>
          <a:bodyPr/>
          <a:lstStyle/>
          <a:p>
            <a:r>
              <a:rPr lang="en-US" dirty="0"/>
              <a:t>The hack is to find the vertical line by which no horizontal line coincides. We then pass a line through it to see how many points it crosses and that many clusters we then have</a:t>
            </a:r>
          </a:p>
          <a:p>
            <a:pPr marL="0" indent="0">
              <a:buNone/>
            </a:pPr>
            <a:endParaRPr lang="en-US" dirty="0"/>
          </a:p>
          <a:p>
            <a:r>
              <a:rPr lang="en-US" dirty="0"/>
              <a:t>Dendrogram is used to represent a hierarchy of clusters.</a:t>
            </a:r>
          </a:p>
        </p:txBody>
      </p:sp>
      <p:pic>
        <p:nvPicPr>
          <p:cNvPr id="7" name="Picture 6">
            <a:extLst>
              <a:ext uri="{FF2B5EF4-FFF2-40B4-BE49-F238E27FC236}">
                <a16:creationId xmlns:a16="http://schemas.microsoft.com/office/drawing/2014/main" id="{E008D042-34AC-458C-B54B-23E589AEF6CF}"/>
              </a:ext>
            </a:extLst>
          </p:cNvPr>
          <p:cNvPicPr>
            <a:picLocks noChangeAspect="1"/>
          </p:cNvPicPr>
          <p:nvPr/>
        </p:nvPicPr>
        <p:blipFill>
          <a:blip r:embed="rId2"/>
          <a:stretch>
            <a:fillRect/>
          </a:stretch>
        </p:blipFill>
        <p:spPr>
          <a:xfrm>
            <a:off x="5914238" y="1825625"/>
            <a:ext cx="5972961" cy="4065889"/>
          </a:xfrm>
          <a:prstGeom prst="rect">
            <a:avLst/>
          </a:prstGeom>
        </p:spPr>
      </p:pic>
    </p:spTree>
    <p:extLst>
      <p:ext uri="{BB962C8B-B14F-4D97-AF65-F5344CB8AC3E}">
        <p14:creationId xmlns:p14="http://schemas.microsoft.com/office/powerpoint/2010/main" val="101914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04BE4-E832-4EF6-8171-C37B524B6D0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9C1BD15-F8E6-44A4-84C7-9567DF1B421C}"/>
              </a:ext>
            </a:extLst>
          </p:cNvPr>
          <p:cNvPicPr>
            <a:picLocks noGrp="1" noChangeAspect="1"/>
          </p:cNvPicPr>
          <p:nvPr>
            <p:ph idx="1"/>
          </p:nvPr>
        </p:nvPicPr>
        <p:blipFill>
          <a:blip r:embed="rId2"/>
          <a:stretch>
            <a:fillRect/>
          </a:stretch>
        </p:blipFill>
        <p:spPr>
          <a:xfrm>
            <a:off x="3327304" y="1825625"/>
            <a:ext cx="5537392" cy="4351338"/>
          </a:xfrm>
        </p:spPr>
      </p:pic>
    </p:spTree>
    <p:extLst>
      <p:ext uri="{BB962C8B-B14F-4D97-AF65-F5344CB8AC3E}">
        <p14:creationId xmlns:p14="http://schemas.microsoft.com/office/powerpoint/2010/main" val="28579052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9D21C-AE90-44C3-A383-D843B2E8C136}"/>
              </a:ext>
            </a:extLst>
          </p:cNvPr>
          <p:cNvSpPr>
            <a:spLocks noGrp="1"/>
          </p:cNvSpPr>
          <p:nvPr>
            <p:ph type="title"/>
          </p:nvPr>
        </p:nvSpPr>
        <p:spPr/>
        <p:txBody>
          <a:bodyPr/>
          <a:lstStyle/>
          <a:p>
            <a:r>
              <a:rPr lang="en-US" b="0" i="0" dirty="0">
                <a:effectLst/>
                <a:latin typeface="Roboto"/>
              </a:rPr>
              <a:t>DBSCAN Clustering</a:t>
            </a:r>
            <a:endParaRPr lang="en-US" dirty="0"/>
          </a:p>
        </p:txBody>
      </p:sp>
      <p:sp>
        <p:nvSpPr>
          <p:cNvPr id="3" name="Content Placeholder 2">
            <a:extLst>
              <a:ext uri="{FF2B5EF4-FFF2-40B4-BE49-F238E27FC236}">
                <a16:creationId xmlns:a16="http://schemas.microsoft.com/office/drawing/2014/main" id="{58527244-F458-409F-82BC-35F6988601D8}"/>
              </a:ext>
            </a:extLst>
          </p:cNvPr>
          <p:cNvSpPr>
            <a:spLocks noGrp="1"/>
          </p:cNvSpPr>
          <p:nvPr>
            <p:ph idx="1"/>
          </p:nvPr>
        </p:nvSpPr>
        <p:spPr>
          <a:xfrm>
            <a:off x="838200" y="1825625"/>
            <a:ext cx="4035804" cy="4351338"/>
          </a:xfrm>
        </p:spPr>
        <p:txBody>
          <a:bodyPr/>
          <a:lstStyle/>
          <a:p>
            <a:r>
              <a:rPr lang="en-US" dirty="0"/>
              <a:t>We consider a boundary based on Epsilon</a:t>
            </a:r>
          </a:p>
          <a:p>
            <a:r>
              <a:rPr lang="en-US" dirty="0"/>
              <a:t>Core point: that has some min no. of points within the boundary</a:t>
            </a:r>
          </a:p>
          <a:p>
            <a:r>
              <a:rPr lang="en-US" dirty="0"/>
              <a:t>Boundary point: that has at least 1 core point within the boundary</a:t>
            </a:r>
          </a:p>
          <a:p>
            <a:r>
              <a:rPr lang="en-US" dirty="0"/>
              <a:t>If we have no core point then it is a noise point.</a:t>
            </a:r>
          </a:p>
        </p:txBody>
      </p:sp>
      <p:pic>
        <p:nvPicPr>
          <p:cNvPr id="5" name="Picture 4">
            <a:extLst>
              <a:ext uri="{FF2B5EF4-FFF2-40B4-BE49-F238E27FC236}">
                <a16:creationId xmlns:a16="http://schemas.microsoft.com/office/drawing/2014/main" id="{3682B5B5-086E-4A26-B11F-D8B50ABF8485}"/>
              </a:ext>
            </a:extLst>
          </p:cNvPr>
          <p:cNvPicPr>
            <a:picLocks noChangeAspect="1"/>
          </p:cNvPicPr>
          <p:nvPr/>
        </p:nvPicPr>
        <p:blipFill>
          <a:blip r:embed="rId2"/>
          <a:stretch>
            <a:fillRect/>
          </a:stretch>
        </p:blipFill>
        <p:spPr>
          <a:xfrm>
            <a:off x="5202624" y="1825625"/>
            <a:ext cx="6687471" cy="3912445"/>
          </a:xfrm>
          <a:prstGeom prst="rect">
            <a:avLst/>
          </a:prstGeom>
        </p:spPr>
      </p:pic>
    </p:spTree>
    <p:extLst>
      <p:ext uri="{BB962C8B-B14F-4D97-AF65-F5344CB8AC3E}">
        <p14:creationId xmlns:p14="http://schemas.microsoft.com/office/powerpoint/2010/main" val="40437979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8B14E7EF-E211-4EC0-861F-01B2A8D73563}"/>
              </a:ext>
            </a:extLst>
          </p:cNvPr>
          <p:cNvSpPr>
            <a:spLocks noGrp="1"/>
          </p:cNvSpPr>
          <p:nvPr>
            <p:ph idx="1"/>
          </p:nvPr>
        </p:nvSpPr>
        <p:spPr>
          <a:xfrm>
            <a:off x="838200" y="4538443"/>
            <a:ext cx="10515600" cy="1638519"/>
          </a:xfrm>
        </p:spPr>
        <p:txBody>
          <a:bodyPr>
            <a:normAutofit lnSpcReduction="10000"/>
          </a:bodyPr>
          <a:lstStyle/>
          <a:p>
            <a:r>
              <a:rPr lang="en-US" dirty="0"/>
              <a:t>We do not have to specify clusters in </a:t>
            </a:r>
            <a:r>
              <a:rPr lang="en-US" dirty="0" err="1"/>
              <a:t>DBScan</a:t>
            </a:r>
            <a:r>
              <a:rPr lang="en-US" dirty="0"/>
              <a:t> hence advantage!</a:t>
            </a:r>
          </a:p>
          <a:p>
            <a:r>
              <a:rPr lang="en-US" dirty="0"/>
              <a:t>Silhouette scores are used to validate the validity of the value of k for clusters, by seeing that distance of points within the cluster from centroid is &lt;&lt; distance of points outside that cluster from centroid</a:t>
            </a:r>
          </a:p>
        </p:txBody>
      </p:sp>
      <p:pic>
        <p:nvPicPr>
          <p:cNvPr id="9" name="Content Placeholder 5">
            <a:extLst>
              <a:ext uri="{FF2B5EF4-FFF2-40B4-BE49-F238E27FC236}">
                <a16:creationId xmlns:a16="http://schemas.microsoft.com/office/drawing/2014/main" id="{7A7474DA-EF2B-420B-9F45-E3AED979AC93}"/>
              </a:ext>
            </a:extLst>
          </p:cNvPr>
          <p:cNvPicPr>
            <a:picLocks noChangeAspect="1"/>
          </p:cNvPicPr>
          <p:nvPr/>
        </p:nvPicPr>
        <p:blipFill>
          <a:blip r:embed="rId2"/>
          <a:stretch>
            <a:fillRect/>
          </a:stretch>
        </p:blipFill>
        <p:spPr>
          <a:xfrm>
            <a:off x="838200" y="310241"/>
            <a:ext cx="9383434" cy="4143953"/>
          </a:xfrm>
          <a:prstGeom prst="rect">
            <a:avLst/>
          </a:prstGeom>
        </p:spPr>
      </p:pic>
    </p:spTree>
    <p:extLst>
      <p:ext uri="{BB962C8B-B14F-4D97-AF65-F5344CB8AC3E}">
        <p14:creationId xmlns:p14="http://schemas.microsoft.com/office/powerpoint/2010/main" val="24951640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82C62-F659-41B4-9835-BB970FE9DDFB}"/>
              </a:ext>
            </a:extLst>
          </p:cNvPr>
          <p:cNvSpPr>
            <a:spLocks noGrp="1"/>
          </p:cNvSpPr>
          <p:nvPr>
            <p:ph type="title"/>
          </p:nvPr>
        </p:nvSpPr>
        <p:spPr/>
        <p:txBody>
          <a:bodyPr/>
          <a:lstStyle/>
          <a:p>
            <a:r>
              <a:rPr lang="en-US" b="0" i="0" dirty="0">
                <a:effectLst/>
                <a:latin typeface="Roboto"/>
              </a:rPr>
              <a:t>Curse of Dimensionality</a:t>
            </a:r>
            <a:endParaRPr lang="en-US" dirty="0"/>
          </a:p>
        </p:txBody>
      </p:sp>
      <p:sp>
        <p:nvSpPr>
          <p:cNvPr id="3" name="Content Placeholder 2">
            <a:extLst>
              <a:ext uri="{FF2B5EF4-FFF2-40B4-BE49-F238E27FC236}">
                <a16:creationId xmlns:a16="http://schemas.microsoft.com/office/drawing/2014/main" id="{8A2D059F-033C-4FF6-A91C-2E89B4E68E34}"/>
              </a:ext>
            </a:extLst>
          </p:cNvPr>
          <p:cNvSpPr>
            <a:spLocks noGrp="1"/>
          </p:cNvSpPr>
          <p:nvPr>
            <p:ph idx="1"/>
          </p:nvPr>
        </p:nvSpPr>
        <p:spPr>
          <a:xfrm>
            <a:off x="838200" y="1825625"/>
            <a:ext cx="4522365" cy="4351338"/>
          </a:xfrm>
        </p:spPr>
        <p:txBody>
          <a:bodyPr/>
          <a:lstStyle/>
          <a:p>
            <a:r>
              <a:rPr lang="en-US" dirty="0"/>
              <a:t>Accuracy increases but </a:t>
            </a:r>
            <a:r>
              <a:rPr lang="en-US" dirty="0" err="1"/>
              <a:t>upto</a:t>
            </a:r>
            <a:r>
              <a:rPr lang="en-US" dirty="0"/>
              <a:t> a certain amount of features, after which the greater no. of features confuse the model.</a:t>
            </a:r>
          </a:p>
        </p:txBody>
      </p:sp>
      <p:pic>
        <p:nvPicPr>
          <p:cNvPr id="5" name="Picture 4">
            <a:extLst>
              <a:ext uri="{FF2B5EF4-FFF2-40B4-BE49-F238E27FC236}">
                <a16:creationId xmlns:a16="http://schemas.microsoft.com/office/drawing/2014/main" id="{5AC19EB6-3EE3-4DC2-A533-4D1666B9AB08}"/>
              </a:ext>
            </a:extLst>
          </p:cNvPr>
          <p:cNvPicPr>
            <a:picLocks noChangeAspect="1"/>
          </p:cNvPicPr>
          <p:nvPr/>
        </p:nvPicPr>
        <p:blipFill>
          <a:blip r:embed="rId2"/>
          <a:stretch>
            <a:fillRect/>
          </a:stretch>
        </p:blipFill>
        <p:spPr>
          <a:xfrm>
            <a:off x="5687014" y="1917904"/>
            <a:ext cx="5923350" cy="3560715"/>
          </a:xfrm>
          <a:prstGeom prst="rect">
            <a:avLst/>
          </a:prstGeom>
        </p:spPr>
      </p:pic>
    </p:spTree>
    <p:extLst>
      <p:ext uri="{BB962C8B-B14F-4D97-AF65-F5344CB8AC3E}">
        <p14:creationId xmlns:p14="http://schemas.microsoft.com/office/powerpoint/2010/main" val="34519956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1D0EB-33BA-4270-98BA-EBF0414C8099}"/>
              </a:ext>
            </a:extLst>
          </p:cNvPr>
          <p:cNvSpPr>
            <a:spLocks noGrp="1"/>
          </p:cNvSpPr>
          <p:nvPr>
            <p:ph type="title"/>
          </p:nvPr>
        </p:nvSpPr>
        <p:spPr/>
        <p:txBody>
          <a:bodyPr/>
          <a:lstStyle/>
          <a:p>
            <a:r>
              <a:rPr lang="en-US" b="0" i="0" dirty="0">
                <a:effectLst/>
                <a:latin typeface="Roboto"/>
              </a:rPr>
              <a:t>Dimensional Reduction</a:t>
            </a:r>
            <a:endParaRPr lang="en-US" dirty="0"/>
          </a:p>
        </p:txBody>
      </p:sp>
      <p:sp>
        <p:nvSpPr>
          <p:cNvPr id="3" name="Content Placeholder 2">
            <a:extLst>
              <a:ext uri="{FF2B5EF4-FFF2-40B4-BE49-F238E27FC236}">
                <a16:creationId xmlns:a16="http://schemas.microsoft.com/office/drawing/2014/main" id="{E9AD1CE8-6470-4DCB-9C4C-C501AC271ED7}"/>
              </a:ext>
            </a:extLst>
          </p:cNvPr>
          <p:cNvSpPr>
            <a:spLocks noGrp="1"/>
          </p:cNvSpPr>
          <p:nvPr>
            <p:ph idx="1"/>
          </p:nvPr>
        </p:nvSpPr>
        <p:spPr>
          <a:xfrm>
            <a:off x="838200" y="1825625"/>
            <a:ext cx="6980339" cy="4852012"/>
          </a:xfrm>
        </p:spPr>
        <p:txBody>
          <a:bodyPr>
            <a:normAutofit/>
          </a:bodyPr>
          <a:lstStyle/>
          <a:p>
            <a:r>
              <a:rPr lang="en-US" sz="2400" dirty="0"/>
              <a:t>Algorithm to reduce number of dimensions.</a:t>
            </a:r>
          </a:p>
          <a:p>
            <a:r>
              <a:rPr lang="en-US" sz="2400" dirty="0"/>
              <a:t>Feature scaling is necessary because:</a:t>
            </a:r>
          </a:p>
          <a:p>
            <a:endParaRPr lang="en-US" sz="2400" dirty="0"/>
          </a:p>
          <a:p>
            <a:endParaRPr lang="en-US" sz="2400" dirty="0"/>
          </a:p>
          <a:p>
            <a:endParaRPr lang="en-US" sz="2400" dirty="0"/>
          </a:p>
          <a:p>
            <a:r>
              <a:rPr lang="en-US" sz="2400" dirty="0"/>
              <a:t>Reducing the number of dimensions is a part of the data preprocessing and hence can help us in getting better results from our model. As the breast cancer dataset shown when reduced to 2d can use logistic regression or </a:t>
            </a:r>
            <a:r>
              <a:rPr lang="en-US" sz="2400" dirty="0" err="1"/>
              <a:t>Knn</a:t>
            </a:r>
            <a:r>
              <a:rPr lang="en-US" sz="2400" dirty="0"/>
              <a:t> to classify.</a:t>
            </a:r>
          </a:p>
          <a:p>
            <a:r>
              <a:rPr lang="en-US" sz="2400" dirty="0"/>
              <a:t>For deep learning, we use auto-encoders and decoders </a:t>
            </a:r>
            <a:r>
              <a:rPr lang="en-US" sz="2400" dirty="0" err="1"/>
              <a:t>inplace</a:t>
            </a:r>
            <a:r>
              <a:rPr lang="en-US" sz="2400" dirty="0"/>
              <a:t> of PCA.</a:t>
            </a:r>
          </a:p>
          <a:p>
            <a:pPr marL="0" indent="0">
              <a:buNone/>
            </a:pPr>
            <a:endParaRPr lang="en-US" sz="2400" dirty="0"/>
          </a:p>
        </p:txBody>
      </p:sp>
      <p:pic>
        <p:nvPicPr>
          <p:cNvPr id="5" name="Picture 4">
            <a:extLst>
              <a:ext uri="{FF2B5EF4-FFF2-40B4-BE49-F238E27FC236}">
                <a16:creationId xmlns:a16="http://schemas.microsoft.com/office/drawing/2014/main" id="{5424CE66-29BC-44E5-B453-B4A406AE6C4D}"/>
              </a:ext>
            </a:extLst>
          </p:cNvPr>
          <p:cNvPicPr>
            <a:picLocks noChangeAspect="1"/>
          </p:cNvPicPr>
          <p:nvPr/>
        </p:nvPicPr>
        <p:blipFill>
          <a:blip r:embed="rId2"/>
          <a:stretch>
            <a:fillRect/>
          </a:stretch>
        </p:blipFill>
        <p:spPr>
          <a:xfrm>
            <a:off x="1613862" y="2849527"/>
            <a:ext cx="8964276" cy="924054"/>
          </a:xfrm>
          <a:prstGeom prst="rect">
            <a:avLst/>
          </a:prstGeom>
        </p:spPr>
      </p:pic>
      <p:pic>
        <p:nvPicPr>
          <p:cNvPr id="7" name="Picture 6">
            <a:extLst>
              <a:ext uri="{FF2B5EF4-FFF2-40B4-BE49-F238E27FC236}">
                <a16:creationId xmlns:a16="http://schemas.microsoft.com/office/drawing/2014/main" id="{C1E6F553-54A2-4342-954F-34E730B1AACB}"/>
              </a:ext>
            </a:extLst>
          </p:cNvPr>
          <p:cNvPicPr>
            <a:picLocks noChangeAspect="1"/>
          </p:cNvPicPr>
          <p:nvPr/>
        </p:nvPicPr>
        <p:blipFill>
          <a:blip r:embed="rId3"/>
          <a:stretch>
            <a:fillRect/>
          </a:stretch>
        </p:blipFill>
        <p:spPr>
          <a:xfrm>
            <a:off x="8382176" y="3786127"/>
            <a:ext cx="3050757" cy="2022712"/>
          </a:xfrm>
          <a:prstGeom prst="rect">
            <a:avLst/>
          </a:prstGeom>
        </p:spPr>
      </p:pic>
    </p:spTree>
    <p:extLst>
      <p:ext uri="{BB962C8B-B14F-4D97-AF65-F5344CB8AC3E}">
        <p14:creationId xmlns:p14="http://schemas.microsoft.com/office/powerpoint/2010/main" val="29889411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7DA47-1C76-4314-845D-9379245B2420}"/>
              </a:ext>
            </a:extLst>
          </p:cNvPr>
          <p:cNvSpPr>
            <a:spLocks noGrp="1"/>
          </p:cNvSpPr>
          <p:nvPr>
            <p:ph type="title"/>
          </p:nvPr>
        </p:nvSpPr>
        <p:spPr/>
        <p:txBody>
          <a:bodyPr/>
          <a:lstStyle/>
          <a:p>
            <a:r>
              <a:rPr lang="en-US" b="0" i="0" dirty="0">
                <a:effectLst/>
                <a:latin typeface="Roboto"/>
              </a:rPr>
              <a:t>Cross Validation</a:t>
            </a:r>
            <a:endParaRPr lang="en-US" dirty="0"/>
          </a:p>
        </p:txBody>
      </p:sp>
      <p:sp>
        <p:nvSpPr>
          <p:cNvPr id="3" name="Content Placeholder 2">
            <a:extLst>
              <a:ext uri="{FF2B5EF4-FFF2-40B4-BE49-F238E27FC236}">
                <a16:creationId xmlns:a16="http://schemas.microsoft.com/office/drawing/2014/main" id="{CFB24253-405D-497C-B3DE-93D4CF019E6B}"/>
              </a:ext>
            </a:extLst>
          </p:cNvPr>
          <p:cNvSpPr>
            <a:spLocks noGrp="1"/>
          </p:cNvSpPr>
          <p:nvPr>
            <p:ph idx="1"/>
          </p:nvPr>
        </p:nvSpPr>
        <p:spPr/>
        <p:txBody>
          <a:bodyPr/>
          <a:lstStyle/>
          <a:p>
            <a:r>
              <a:rPr lang="en-US" dirty="0"/>
              <a:t>LOOCV: can lead to low bias and high variance</a:t>
            </a:r>
          </a:p>
          <a:p>
            <a:r>
              <a:rPr lang="en-US" dirty="0" err="1"/>
              <a:t>Kfold</a:t>
            </a:r>
            <a:r>
              <a:rPr lang="en-US" dirty="0"/>
              <a:t> CV</a:t>
            </a:r>
          </a:p>
          <a:p>
            <a:r>
              <a:rPr lang="en-US" dirty="0"/>
              <a:t>Stratified CV: data in the split has good proportion of classes</a:t>
            </a:r>
          </a:p>
          <a:p>
            <a:r>
              <a:rPr lang="en-US" dirty="0"/>
              <a:t>Time Series CV: data is dependent on each other so sequence matters as shown: </a:t>
            </a:r>
          </a:p>
        </p:txBody>
      </p:sp>
      <p:pic>
        <p:nvPicPr>
          <p:cNvPr id="5" name="Picture 4">
            <a:extLst>
              <a:ext uri="{FF2B5EF4-FFF2-40B4-BE49-F238E27FC236}">
                <a16:creationId xmlns:a16="http://schemas.microsoft.com/office/drawing/2014/main" id="{23F22A4C-A394-4B94-ABCA-173A6C6EA0AE}"/>
              </a:ext>
            </a:extLst>
          </p:cNvPr>
          <p:cNvPicPr>
            <a:picLocks noChangeAspect="1"/>
          </p:cNvPicPr>
          <p:nvPr/>
        </p:nvPicPr>
        <p:blipFill>
          <a:blip r:embed="rId2"/>
          <a:stretch>
            <a:fillRect/>
          </a:stretch>
        </p:blipFill>
        <p:spPr>
          <a:xfrm>
            <a:off x="4417752" y="4162521"/>
            <a:ext cx="3509846" cy="2330354"/>
          </a:xfrm>
          <a:prstGeom prst="rect">
            <a:avLst/>
          </a:prstGeom>
        </p:spPr>
      </p:pic>
    </p:spTree>
    <p:extLst>
      <p:ext uri="{BB962C8B-B14F-4D97-AF65-F5344CB8AC3E}">
        <p14:creationId xmlns:p14="http://schemas.microsoft.com/office/powerpoint/2010/main" val="7545525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BBC94-11C5-43CA-B637-D2DB45EBEF42}"/>
              </a:ext>
            </a:extLst>
          </p:cNvPr>
          <p:cNvSpPr>
            <a:spLocks noGrp="1"/>
          </p:cNvSpPr>
          <p:nvPr>
            <p:ph type="title"/>
          </p:nvPr>
        </p:nvSpPr>
        <p:spPr/>
        <p:txBody>
          <a:bodyPr/>
          <a:lstStyle/>
          <a:p>
            <a:r>
              <a:rPr lang="en-US" b="0" i="0" dirty="0">
                <a:effectLst/>
                <a:latin typeface="Roboto"/>
              </a:rPr>
              <a:t>Support Vector Machine </a:t>
            </a:r>
            <a:endParaRPr lang="en-US" dirty="0"/>
          </a:p>
        </p:txBody>
      </p:sp>
      <p:sp>
        <p:nvSpPr>
          <p:cNvPr id="3" name="Content Placeholder 2">
            <a:extLst>
              <a:ext uri="{FF2B5EF4-FFF2-40B4-BE49-F238E27FC236}">
                <a16:creationId xmlns:a16="http://schemas.microsoft.com/office/drawing/2014/main" id="{980871BF-C487-4BBB-A889-F44FE7E8B8AC}"/>
              </a:ext>
            </a:extLst>
          </p:cNvPr>
          <p:cNvSpPr>
            <a:spLocks noGrp="1"/>
          </p:cNvSpPr>
          <p:nvPr>
            <p:ph idx="1"/>
          </p:nvPr>
        </p:nvSpPr>
        <p:spPr>
          <a:xfrm>
            <a:off x="838201" y="1825625"/>
            <a:ext cx="4321028" cy="4351338"/>
          </a:xfrm>
        </p:spPr>
        <p:txBody>
          <a:bodyPr/>
          <a:lstStyle/>
          <a:p>
            <a:r>
              <a:rPr lang="en-US" dirty="0"/>
              <a:t>Can be used to solve both regression and classification</a:t>
            </a:r>
          </a:p>
          <a:p>
            <a:r>
              <a:rPr lang="en-US" dirty="0"/>
              <a:t>We select the hyperplane with maximum marginal distance</a:t>
            </a:r>
          </a:p>
        </p:txBody>
      </p:sp>
      <p:pic>
        <p:nvPicPr>
          <p:cNvPr id="5" name="Picture 4">
            <a:extLst>
              <a:ext uri="{FF2B5EF4-FFF2-40B4-BE49-F238E27FC236}">
                <a16:creationId xmlns:a16="http://schemas.microsoft.com/office/drawing/2014/main" id="{883A5DE9-E3AC-4EAC-8990-2465C90571DD}"/>
              </a:ext>
            </a:extLst>
          </p:cNvPr>
          <p:cNvPicPr>
            <a:picLocks noChangeAspect="1"/>
          </p:cNvPicPr>
          <p:nvPr/>
        </p:nvPicPr>
        <p:blipFill>
          <a:blip r:embed="rId2"/>
          <a:stretch>
            <a:fillRect/>
          </a:stretch>
        </p:blipFill>
        <p:spPr>
          <a:xfrm>
            <a:off x="5475995" y="1825625"/>
            <a:ext cx="6327469" cy="4186493"/>
          </a:xfrm>
          <a:prstGeom prst="rect">
            <a:avLst/>
          </a:prstGeom>
        </p:spPr>
      </p:pic>
    </p:spTree>
    <p:extLst>
      <p:ext uri="{BB962C8B-B14F-4D97-AF65-F5344CB8AC3E}">
        <p14:creationId xmlns:p14="http://schemas.microsoft.com/office/powerpoint/2010/main" val="1742123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AD0B4-FB8E-4E15-8AD5-497528A4C172}"/>
              </a:ext>
            </a:extLst>
          </p:cNvPr>
          <p:cNvSpPr>
            <a:spLocks noGrp="1"/>
          </p:cNvSpPr>
          <p:nvPr>
            <p:ph type="title"/>
          </p:nvPr>
        </p:nvSpPr>
        <p:spPr/>
        <p:txBody>
          <a:bodyPr/>
          <a:lstStyle/>
          <a:p>
            <a:pPr algn="l"/>
            <a:r>
              <a:rPr lang="en-US" b="0" i="0" dirty="0" err="1">
                <a:effectLst/>
                <a:latin typeface="Roboto"/>
              </a:rPr>
              <a:t>MultiCollinearity</a:t>
            </a:r>
            <a:endParaRPr lang="en-US" b="0" i="0" dirty="0">
              <a:effectLst/>
              <a:latin typeface="Roboto"/>
            </a:endParaRPr>
          </a:p>
        </p:txBody>
      </p:sp>
      <p:sp>
        <p:nvSpPr>
          <p:cNvPr id="3" name="Content Placeholder 2">
            <a:extLst>
              <a:ext uri="{FF2B5EF4-FFF2-40B4-BE49-F238E27FC236}">
                <a16:creationId xmlns:a16="http://schemas.microsoft.com/office/drawing/2014/main" id="{386BB642-B941-4E50-93EF-D7800DB0B092}"/>
              </a:ext>
            </a:extLst>
          </p:cNvPr>
          <p:cNvSpPr>
            <a:spLocks noGrp="1"/>
          </p:cNvSpPr>
          <p:nvPr>
            <p:ph idx="1"/>
          </p:nvPr>
        </p:nvSpPr>
        <p:spPr/>
        <p:txBody>
          <a:bodyPr/>
          <a:lstStyle/>
          <a:p>
            <a:r>
              <a:rPr lang="en-US" dirty="0"/>
              <a:t>Where independent features are correlated with each other</a:t>
            </a:r>
          </a:p>
          <a:p>
            <a:r>
              <a:rPr lang="en-US" dirty="0"/>
              <a:t>Hence, choosing a single features instead of both and ignoring the other would be ok.</a:t>
            </a:r>
          </a:p>
          <a:p>
            <a:r>
              <a:rPr lang="en-US" dirty="0"/>
              <a:t>We can use correlation matrix to find it</a:t>
            </a:r>
          </a:p>
        </p:txBody>
      </p:sp>
    </p:spTree>
    <p:extLst>
      <p:ext uri="{BB962C8B-B14F-4D97-AF65-F5344CB8AC3E}">
        <p14:creationId xmlns:p14="http://schemas.microsoft.com/office/powerpoint/2010/main" val="1629624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B4826A6-3907-4016-907F-7260A826AE37}"/>
              </a:ext>
            </a:extLst>
          </p:cNvPr>
          <p:cNvPicPr>
            <a:picLocks noGrp="1" noChangeAspect="1"/>
          </p:cNvPicPr>
          <p:nvPr>
            <p:ph idx="1"/>
          </p:nvPr>
        </p:nvPicPr>
        <p:blipFill>
          <a:blip r:embed="rId2"/>
          <a:stretch>
            <a:fillRect/>
          </a:stretch>
        </p:blipFill>
        <p:spPr>
          <a:xfrm>
            <a:off x="2215020" y="567277"/>
            <a:ext cx="7885325" cy="5934068"/>
          </a:xfrm>
        </p:spPr>
      </p:pic>
    </p:spTree>
    <p:extLst>
      <p:ext uri="{BB962C8B-B14F-4D97-AF65-F5344CB8AC3E}">
        <p14:creationId xmlns:p14="http://schemas.microsoft.com/office/powerpoint/2010/main" val="20189312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07012-2365-4596-820B-BC411DF8DB79}"/>
              </a:ext>
            </a:extLst>
          </p:cNvPr>
          <p:cNvSpPr>
            <a:spLocks noGrp="1"/>
          </p:cNvSpPr>
          <p:nvPr>
            <p:ph type="title"/>
          </p:nvPr>
        </p:nvSpPr>
        <p:spPr/>
        <p:txBody>
          <a:bodyPr/>
          <a:lstStyle/>
          <a:p>
            <a:r>
              <a:rPr lang="en-US" b="0" i="0" dirty="0">
                <a:effectLst/>
                <a:latin typeface="Roboto"/>
              </a:rPr>
              <a:t>Gradient Boosting</a:t>
            </a:r>
            <a:endParaRPr lang="en-US" dirty="0"/>
          </a:p>
        </p:txBody>
      </p:sp>
      <p:sp>
        <p:nvSpPr>
          <p:cNvPr id="3" name="Content Placeholder 2">
            <a:extLst>
              <a:ext uri="{FF2B5EF4-FFF2-40B4-BE49-F238E27FC236}">
                <a16:creationId xmlns:a16="http://schemas.microsoft.com/office/drawing/2014/main" id="{012BDF9E-E06A-4237-9711-EDA196C5778A}"/>
              </a:ext>
            </a:extLst>
          </p:cNvPr>
          <p:cNvSpPr>
            <a:spLocks noGrp="1"/>
          </p:cNvSpPr>
          <p:nvPr>
            <p:ph idx="1"/>
          </p:nvPr>
        </p:nvSpPr>
        <p:spPr>
          <a:xfrm>
            <a:off x="838200" y="1825625"/>
            <a:ext cx="4748868" cy="4351338"/>
          </a:xfrm>
        </p:spPr>
        <p:txBody>
          <a:bodyPr/>
          <a:lstStyle/>
          <a:p>
            <a:r>
              <a:rPr lang="en-US" dirty="0"/>
              <a:t>Gradient boosting works by feeding in the residual errors with a learning rate and over time the learners aim to reduce this residual error</a:t>
            </a:r>
          </a:p>
          <a:p>
            <a:r>
              <a:rPr lang="en-US" dirty="0"/>
              <a:t>Base model is made from the average of the target classes</a:t>
            </a:r>
          </a:p>
        </p:txBody>
      </p:sp>
      <p:pic>
        <p:nvPicPr>
          <p:cNvPr id="5" name="Picture 4">
            <a:extLst>
              <a:ext uri="{FF2B5EF4-FFF2-40B4-BE49-F238E27FC236}">
                <a16:creationId xmlns:a16="http://schemas.microsoft.com/office/drawing/2014/main" id="{FA4425DE-64A4-4857-A90D-F4641134E237}"/>
              </a:ext>
            </a:extLst>
          </p:cNvPr>
          <p:cNvPicPr>
            <a:picLocks noChangeAspect="1"/>
          </p:cNvPicPr>
          <p:nvPr/>
        </p:nvPicPr>
        <p:blipFill>
          <a:blip r:embed="rId2"/>
          <a:stretch>
            <a:fillRect/>
          </a:stretch>
        </p:blipFill>
        <p:spPr>
          <a:xfrm>
            <a:off x="5818857" y="1625245"/>
            <a:ext cx="5615337" cy="4752097"/>
          </a:xfrm>
          <a:prstGeom prst="rect">
            <a:avLst/>
          </a:prstGeom>
        </p:spPr>
      </p:pic>
    </p:spTree>
    <p:extLst>
      <p:ext uri="{BB962C8B-B14F-4D97-AF65-F5344CB8AC3E}">
        <p14:creationId xmlns:p14="http://schemas.microsoft.com/office/powerpoint/2010/main" val="24310133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330D551-F799-40F2-8895-3ACB3A04E00A}"/>
              </a:ext>
            </a:extLst>
          </p:cNvPr>
          <p:cNvSpPr txBox="1">
            <a:spLocks/>
          </p:cNvSpPr>
          <p:nvPr/>
        </p:nvSpPr>
        <p:spPr>
          <a:xfrm>
            <a:off x="1524000" y="1122363"/>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Natural Language Processing</a:t>
            </a:r>
          </a:p>
        </p:txBody>
      </p:sp>
      <p:sp>
        <p:nvSpPr>
          <p:cNvPr id="5" name="Subtitle 2">
            <a:extLst>
              <a:ext uri="{FF2B5EF4-FFF2-40B4-BE49-F238E27FC236}">
                <a16:creationId xmlns:a16="http://schemas.microsoft.com/office/drawing/2014/main" id="{E3A3C52E-A642-433A-A7A3-BA00E602F499}"/>
              </a:ext>
            </a:extLst>
          </p:cNvPr>
          <p:cNvSpPr txBox="1">
            <a:spLocks/>
          </p:cNvSpPr>
          <p:nvPr/>
        </p:nvSpPr>
        <p:spPr>
          <a:xfrm>
            <a:off x="1524000" y="3602038"/>
            <a:ext cx="9144000"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Notes: Murad </a:t>
            </a:r>
            <a:r>
              <a:rPr lang="en-US" dirty="0" err="1"/>
              <a:t>Popattia</a:t>
            </a:r>
            <a:endParaRPr lang="en-US" dirty="0"/>
          </a:p>
        </p:txBody>
      </p:sp>
    </p:spTree>
    <p:extLst>
      <p:ext uri="{BB962C8B-B14F-4D97-AF65-F5344CB8AC3E}">
        <p14:creationId xmlns:p14="http://schemas.microsoft.com/office/powerpoint/2010/main" val="23017649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AF5F9-02BF-424A-9DC9-66929B8AE8E7}"/>
              </a:ext>
            </a:extLst>
          </p:cNvPr>
          <p:cNvSpPr>
            <a:spLocks noGrp="1"/>
          </p:cNvSpPr>
          <p:nvPr>
            <p:ph type="title"/>
          </p:nvPr>
        </p:nvSpPr>
        <p:spPr/>
        <p:txBody>
          <a:bodyPr/>
          <a:lstStyle/>
          <a:p>
            <a:r>
              <a:rPr lang="en-US" dirty="0"/>
              <a:t>Stemming and Lemmatization</a:t>
            </a:r>
          </a:p>
        </p:txBody>
      </p:sp>
      <p:sp>
        <p:nvSpPr>
          <p:cNvPr id="3" name="Content Placeholder 2">
            <a:extLst>
              <a:ext uri="{FF2B5EF4-FFF2-40B4-BE49-F238E27FC236}">
                <a16:creationId xmlns:a16="http://schemas.microsoft.com/office/drawing/2014/main" id="{6AE1FF64-136A-4071-ADF5-726B342C00F9}"/>
              </a:ext>
            </a:extLst>
          </p:cNvPr>
          <p:cNvSpPr>
            <a:spLocks noGrp="1"/>
          </p:cNvSpPr>
          <p:nvPr>
            <p:ph idx="1"/>
          </p:nvPr>
        </p:nvSpPr>
        <p:spPr/>
        <p:txBody>
          <a:bodyPr/>
          <a:lstStyle/>
          <a:p>
            <a:r>
              <a:rPr lang="en-US" dirty="0"/>
              <a:t>Lemmatization converts words to a stem that is meaningful.</a:t>
            </a:r>
          </a:p>
          <a:p>
            <a:r>
              <a:rPr lang="en-US" dirty="0"/>
              <a:t>Stemming only converts to the base word but not necessary about meaning. E.g. sentiment analysis, </a:t>
            </a:r>
            <a:r>
              <a:rPr lang="en-US" dirty="0" err="1"/>
              <a:t>gmail</a:t>
            </a:r>
            <a:r>
              <a:rPr lang="en-US" dirty="0"/>
              <a:t> spam classifier</a:t>
            </a:r>
          </a:p>
          <a:p>
            <a:r>
              <a:rPr lang="en-US" dirty="0"/>
              <a:t>Lemmatization takes more time as it converts to a meaningful word.</a:t>
            </a:r>
          </a:p>
        </p:txBody>
      </p:sp>
    </p:spTree>
    <p:extLst>
      <p:ext uri="{BB962C8B-B14F-4D97-AF65-F5344CB8AC3E}">
        <p14:creationId xmlns:p14="http://schemas.microsoft.com/office/powerpoint/2010/main" val="38622572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C8877-1635-47D5-A5CE-22BC72C6A672}"/>
              </a:ext>
            </a:extLst>
          </p:cNvPr>
          <p:cNvSpPr>
            <a:spLocks noGrp="1"/>
          </p:cNvSpPr>
          <p:nvPr>
            <p:ph type="title"/>
          </p:nvPr>
        </p:nvSpPr>
        <p:spPr/>
        <p:txBody>
          <a:bodyPr/>
          <a:lstStyle/>
          <a:p>
            <a:r>
              <a:rPr lang="en-US" b="0" i="0" dirty="0">
                <a:effectLst/>
                <a:latin typeface="Roboto"/>
              </a:rPr>
              <a:t>Bag Of Words</a:t>
            </a:r>
            <a:endParaRPr lang="en-US" dirty="0"/>
          </a:p>
        </p:txBody>
      </p:sp>
      <p:sp>
        <p:nvSpPr>
          <p:cNvPr id="3" name="Content Placeholder 2">
            <a:extLst>
              <a:ext uri="{FF2B5EF4-FFF2-40B4-BE49-F238E27FC236}">
                <a16:creationId xmlns:a16="http://schemas.microsoft.com/office/drawing/2014/main" id="{F74A4CB1-A77D-4351-B0EE-B9D7B81DE85C}"/>
              </a:ext>
            </a:extLst>
          </p:cNvPr>
          <p:cNvSpPr>
            <a:spLocks noGrp="1"/>
          </p:cNvSpPr>
          <p:nvPr>
            <p:ph idx="1"/>
          </p:nvPr>
        </p:nvSpPr>
        <p:spPr>
          <a:xfrm>
            <a:off x="838200" y="1825625"/>
            <a:ext cx="5822659" cy="4734566"/>
          </a:xfrm>
        </p:spPr>
        <p:txBody>
          <a:bodyPr>
            <a:normAutofit fontScale="77500" lnSpcReduction="20000"/>
          </a:bodyPr>
          <a:lstStyle/>
          <a:p>
            <a:r>
              <a:rPr lang="en-US" dirty="0"/>
              <a:t>We need to convert our sentences to numbers (vectors)</a:t>
            </a:r>
          </a:p>
          <a:p>
            <a:r>
              <a:rPr lang="en-US" dirty="0"/>
              <a:t>We can:</a:t>
            </a:r>
          </a:p>
          <a:p>
            <a:pPr lvl="1"/>
            <a:r>
              <a:rPr lang="en-US" dirty="0"/>
              <a:t>Lower sentences (not in case of IN or USA etc.)</a:t>
            </a:r>
          </a:p>
          <a:p>
            <a:pPr lvl="1"/>
            <a:r>
              <a:rPr lang="en-US" dirty="0"/>
              <a:t>Remove stop words</a:t>
            </a:r>
          </a:p>
          <a:p>
            <a:pPr lvl="1"/>
            <a:r>
              <a:rPr lang="en-US" dirty="0"/>
              <a:t>Stem or lemmatize</a:t>
            </a:r>
          </a:p>
          <a:p>
            <a:r>
              <a:rPr lang="en-US" dirty="0"/>
              <a:t>Types:</a:t>
            </a:r>
          </a:p>
          <a:p>
            <a:pPr lvl="1"/>
            <a:r>
              <a:rPr lang="en-US" dirty="0"/>
              <a:t>Binary BOW:</a:t>
            </a:r>
          </a:p>
          <a:p>
            <a:pPr lvl="2"/>
            <a:r>
              <a:rPr lang="en-US" dirty="0"/>
              <a:t>We denote the presence of the words as 1, 0</a:t>
            </a:r>
          </a:p>
          <a:p>
            <a:pPr lvl="1"/>
            <a:r>
              <a:rPr lang="en-US" dirty="0"/>
              <a:t>BOW</a:t>
            </a:r>
          </a:p>
          <a:p>
            <a:pPr lvl="2"/>
            <a:r>
              <a:rPr lang="en-US" dirty="0"/>
              <a:t>We denote the presence of words as frequencies.</a:t>
            </a:r>
          </a:p>
          <a:p>
            <a:r>
              <a:rPr lang="en-US" dirty="0"/>
              <a:t>Problem:</a:t>
            </a:r>
          </a:p>
          <a:p>
            <a:pPr lvl="1"/>
            <a:r>
              <a:rPr lang="en-US" dirty="0"/>
              <a:t>Cannot derive semantic meaning out of the vectors such as boy and good both are assigned same weight. However, in sentiment analysis ‘good’ should be given more weight when assessed by model</a:t>
            </a:r>
          </a:p>
        </p:txBody>
      </p:sp>
      <p:pic>
        <p:nvPicPr>
          <p:cNvPr id="5" name="Picture 4">
            <a:extLst>
              <a:ext uri="{FF2B5EF4-FFF2-40B4-BE49-F238E27FC236}">
                <a16:creationId xmlns:a16="http://schemas.microsoft.com/office/drawing/2014/main" id="{2FD2A7A9-E980-4CA6-85B4-B3EDB405B035}"/>
              </a:ext>
            </a:extLst>
          </p:cNvPr>
          <p:cNvPicPr>
            <a:picLocks noChangeAspect="1"/>
          </p:cNvPicPr>
          <p:nvPr/>
        </p:nvPicPr>
        <p:blipFill>
          <a:blip r:embed="rId2"/>
          <a:stretch>
            <a:fillRect/>
          </a:stretch>
        </p:blipFill>
        <p:spPr>
          <a:xfrm>
            <a:off x="6749344" y="1810707"/>
            <a:ext cx="5012021" cy="3236586"/>
          </a:xfrm>
          <a:prstGeom prst="rect">
            <a:avLst/>
          </a:prstGeom>
        </p:spPr>
      </p:pic>
    </p:spTree>
    <p:extLst>
      <p:ext uri="{BB962C8B-B14F-4D97-AF65-F5344CB8AC3E}">
        <p14:creationId xmlns:p14="http://schemas.microsoft.com/office/powerpoint/2010/main" val="24377345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99E7A-E746-45A9-A5FB-F65D59FAB660}"/>
              </a:ext>
            </a:extLst>
          </p:cNvPr>
          <p:cNvSpPr>
            <a:spLocks noGrp="1"/>
          </p:cNvSpPr>
          <p:nvPr>
            <p:ph type="title"/>
          </p:nvPr>
        </p:nvSpPr>
        <p:spPr/>
        <p:txBody>
          <a:bodyPr/>
          <a:lstStyle/>
          <a:p>
            <a:r>
              <a:rPr lang="en-US" b="0" i="0" dirty="0">
                <a:effectLst/>
                <a:latin typeface="Roboto"/>
              </a:rPr>
              <a:t>TF-IDF</a:t>
            </a:r>
            <a:endParaRPr lang="en-US" dirty="0"/>
          </a:p>
        </p:txBody>
      </p:sp>
      <p:sp>
        <p:nvSpPr>
          <p:cNvPr id="3" name="Content Placeholder 2">
            <a:extLst>
              <a:ext uri="{FF2B5EF4-FFF2-40B4-BE49-F238E27FC236}">
                <a16:creationId xmlns:a16="http://schemas.microsoft.com/office/drawing/2014/main" id="{C9D664E4-2E96-417D-9F5B-EF6EDC95F321}"/>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49260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E916C-E48F-45CA-95EC-5CF8EC3D2B6C}"/>
              </a:ext>
            </a:extLst>
          </p:cNvPr>
          <p:cNvSpPr>
            <a:spLocks noGrp="1"/>
          </p:cNvSpPr>
          <p:nvPr>
            <p:ph type="title"/>
          </p:nvPr>
        </p:nvSpPr>
        <p:spPr>
          <a:xfrm>
            <a:off x="938868" y="2596597"/>
            <a:ext cx="10515600" cy="1325563"/>
          </a:xfrm>
        </p:spPr>
        <p:txBody>
          <a:bodyPr/>
          <a:lstStyle/>
          <a:p>
            <a:pPr algn="ctr"/>
            <a:r>
              <a:rPr lang="en-US" b="0" i="0" dirty="0">
                <a:effectLst/>
                <a:latin typeface="Roboto"/>
              </a:rPr>
              <a:t>Interview Prep </a:t>
            </a:r>
            <a:endParaRPr lang="en-US" dirty="0"/>
          </a:p>
        </p:txBody>
      </p:sp>
    </p:spTree>
    <p:extLst>
      <p:ext uri="{BB962C8B-B14F-4D97-AF65-F5344CB8AC3E}">
        <p14:creationId xmlns:p14="http://schemas.microsoft.com/office/powerpoint/2010/main" val="42269060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7898E-327C-4366-BE9D-6D2B53D38CC2}"/>
              </a:ext>
            </a:extLst>
          </p:cNvPr>
          <p:cNvSpPr>
            <a:spLocks noGrp="1"/>
          </p:cNvSpPr>
          <p:nvPr>
            <p:ph type="title"/>
          </p:nvPr>
        </p:nvSpPr>
        <p:spPr/>
        <p:txBody>
          <a:bodyPr/>
          <a:lstStyle/>
          <a:p>
            <a:r>
              <a:rPr lang="en-US" dirty="0"/>
              <a:t>Feature Scaling</a:t>
            </a:r>
          </a:p>
        </p:txBody>
      </p:sp>
      <p:sp>
        <p:nvSpPr>
          <p:cNvPr id="3" name="Content Placeholder 2">
            <a:extLst>
              <a:ext uri="{FF2B5EF4-FFF2-40B4-BE49-F238E27FC236}">
                <a16:creationId xmlns:a16="http://schemas.microsoft.com/office/drawing/2014/main" id="{FBCAFC59-5F0B-4E9B-8B60-8F94B1C84204}"/>
              </a:ext>
            </a:extLst>
          </p:cNvPr>
          <p:cNvSpPr>
            <a:spLocks noGrp="1"/>
          </p:cNvSpPr>
          <p:nvPr>
            <p:ph idx="1"/>
          </p:nvPr>
        </p:nvSpPr>
        <p:spPr/>
        <p:txBody>
          <a:bodyPr/>
          <a:lstStyle/>
          <a:p>
            <a:r>
              <a:rPr lang="en-US" dirty="0"/>
              <a:t>Required in algorithms that makes use of distances such as Euclidean etc.</a:t>
            </a:r>
          </a:p>
          <a:p>
            <a:endParaRPr lang="en-US" dirty="0"/>
          </a:p>
          <a:p>
            <a:endParaRPr lang="en-US" dirty="0"/>
          </a:p>
          <a:p>
            <a:endParaRPr lang="en-US" dirty="0"/>
          </a:p>
          <a:p>
            <a:r>
              <a:rPr lang="en-US" dirty="0"/>
              <a:t>For example, tree based models such as decision tree, bagging, random forest, and boosting are robust to multicollinearity issues in their aspect of prediction accuracy. </a:t>
            </a:r>
          </a:p>
        </p:txBody>
      </p:sp>
      <p:sp>
        <p:nvSpPr>
          <p:cNvPr id="4" name="Title 1">
            <a:extLst>
              <a:ext uri="{FF2B5EF4-FFF2-40B4-BE49-F238E27FC236}">
                <a16:creationId xmlns:a16="http://schemas.microsoft.com/office/drawing/2014/main" id="{E08DA887-8589-4DB5-BB94-B979EE120A86}"/>
              </a:ext>
            </a:extLst>
          </p:cNvPr>
          <p:cNvSpPr txBox="1">
            <a:spLocks/>
          </p:cNvSpPr>
          <p:nvPr/>
        </p:nvSpPr>
        <p:spPr>
          <a:xfrm>
            <a:off x="838200" y="2935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Multi collinearity</a:t>
            </a:r>
          </a:p>
        </p:txBody>
      </p:sp>
    </p:spTree>
    <p:extLst>
      <p:ext uri="{BB962C8B-B14F-4D97-AF65-F5344CB8AC3E}">
        <p14:creationId xmlns:p14="http://schemas.microsoft.com/office/powerpoint/2010/main" val="4609447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7575E-E230-451F-98DC-A3A3D676AC2C}"/>
              </a:ext>
            </a:extLst>
          </p:cNvPr>
          <p:cNvSpPr>
            <a:spLocks noGrp="1"/>
          </p:cNvSpPr>
          <p:nvPr>
            <p:ph type="title"/>
          </p:nvPr>
        </p:nvSpPr>
        <p:spPr>
          <a:xfrm>
            <a:off x="838200" y="50384"/>
            <a:ext cx="10515600" cy="1325563"/>
          </a:xfrm>
        </p:spPr>
        <p:txBody>
          <a:bodyPr/>
          <a:lstStyle/>
          <a:p>
            <a:r>
              <a:rPr lang="en-US" dirty="0"/>
              <a:t>Outliers and imbalanced dataset problem:</a:t>
            </a:r>
          </a:p>
        </p:txBody>
      </p:sp>
      <p:pic>
        <p:nvPicPr>
          <p:cNvPr id="5" name="Content Placeholder 4">
            <a:extLst>
              <a:ext uri="{FF2B5EF4-FFF2-40B4-BE49-F238E27FC236}">
                <a16:creationId xmlns:a16="http://schemas.microsoft.com/office/drawing/2014/main" id="{E648E02F-956C-475E-8ADF-C50A29A476DE}"/>
              </a:ext>
            </a:extLst>
          </p:cNvPr>
          <p:cNvPicPr>
            <a:picLocks noGrp="1" noChangeAspect="1"/>
          </p:cNvPicPr>
          <p:nvPr>
            <p:ph idx="1"/>
          </p:nvPr>
        </p:nvPicPr>
        <p:blipFill>
          <a:blip r:embed="rId2"/>
          <a:stretch>
            <a:fillRect/>
          </a:stretch>
        </p:blipFill>
        <p:spPr>
          <a:xfrm>
            <a:off x="919995" y="1174611"/>
            <a:ext cx="8808433" cy="3904769"/>
          </a:xfrm>
        </p:spPr>
      </p:pic>
      <p:sp>
        <p:nvSpPr>
          <p:cNvPr id="3" name="TextBox 2">
            <a:extLst>
              <a:ext uri="{FF2B5EF4-FFF2-40B4-BE49-F238E27FC236}">
                <a16:creationId xmlns:a16="http://schemas.microsoft.com/office/drawing/2014/main" id="{D9FC6671-CF8B-4F49-A23C-72326339FAA6}"/>
              </a:ext>
            </a:extLst>
          </p:cNvPr>
          <p:cNvSpPr txBox="1"/>
          <p:nvPr/>
        </p:nvSpPr>
        <p:spPr>
          <a:xfrm>
            <a:off x="919995" y="5246647"/>
            <a:ext cx="11042705" cy="1200329"/>
          </a:xfrm>
          <a:prstGeom prst="rect">
            <a:avLst/>
          </a:prstGeom>
          <a:noFill/>
        </p:spPr>
        <p:txBody>
          <a:bodyPr wrap="square" rtlCol="0">
            <a:spAutoFit/>
          </a:bodyPr>
          <a:lstStyle/>
          <a:p>
            <a:pPr marL="285750" indent="-285750">
              <a:buFont typeface="Arial" panose="020B0604020202020204" pitchFamily="34" charset="0"/>
              <a:buChar char="•"/>
            </a:pPr>
            <a:r>
              <a:rPr lang="en-US" b="0" i="0" dirty="0" err="1">
                <a:effectLst/>
                <a:latin typeface="Roboto"/>
              </a:rPr>
              <a:t>Svm</a:t>
            </a:r>
            <a:r>
              <a:rPr lang="en-US" b="0" i="0" dirty="0">
                <a:effectLst/>
                <a:latin typeface="Roboto"/>
              </a:rPr>
              <a:t>, logistic regression, random forest classifier, decision tree classifier, </a:t>
            </a:r>
            <a:r>
              <a:rPr lang="en-US" b="0" i="0" dirty="0" err="1">
                <a:effectLst/>
                <a:latin typeface="Roboto"/>
              </a:rPr>
              <a:t>knn</a:t>
            </a:r>
            <a:r>
              <a:rPr lang="en-US" b="0" i="0" dirty="0">
                <a:effectLst/>
                <a:latin typeface="Roboto"/>
              </a:rPr>
              <a:t>, naive Bayes are affected by imbalanced data set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https://www.quora.com/Are-some-ML-algorithms-more-vulnerable-to-unbalanced-training-sets-than-others-Why</a:t>
            </a:r>
          </a:p>
        </p:txBody>
      </p:sp>
    </p:spTree>
    <p:extLst>
      <p:ext uri="{BB962C8B-B14F-4D97-AF65-F5344CB8AC3E}">
        <p14:creationId xmlns:p14="http://schemas.microsoft.com/office/powerpoint/2010/main" val="11819356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28ABE-AAE8-4829-AA57-B4A7261AA71F}"/>
              </a:ext>
            </a:extLst>
          </p:cNvPr>
          <p:cNvSpPr>
            <a:spLocks noGrp="1"/>
          </p:cNvSpPr>
          <p:nvPr>
            <p:ph type="title"/>
          </p:nvPr>
        </p:nvSpPr>
        <p:spPr/>
        <p:txBody>
          <a:bodyPr/>
          <a:lstStyle/>
          <a:p>
            <a:r>
              <a:rPr lang="en-US" dirty="0"/>
              <a:t>High dimensionality Problem</a:t>
            </a:r>
          </a:p>
        </p:txBody>
      </p:sp>
      <p:sp>
        <p:nvSpPr>
          <p:cNvPr id="3" name="Content Placeholder 2">
            <a:extLst>
              <a:ext uri="{FF2B5EF4-FFF2-40B4-BE49-F238E27FC236}">
                <a16:creationId xmlns:a16="http://schemas.microsoft.com/office/drawing/2014/main" id="{3E7F89D6-6753-4618-9CB5-33591DFD5D4C}"/>
              </a:ext>
            </a:extLst>
          </p:cNvPr>
          <p:cNvSpPr>
            <a:spLocks noGrp="1"/>
          </p:cNvSpPr>
          <p:nvPr>
            <p:ph idx="1"/>
          </p:nvPr>
        </p:nvSpPr>
        <p:spPr/>
        <p:txBody>
          <a:bodyPr>
            <a:normAutofit fontScale="92500" lnSpcReduction="20000"/>
          </a:bodyPr>
          <a:lstStyle/>
          <a:p>
            <a:r>
              <a:rPr lang="en-US" dirty="0"/>
              <a:t>dataset is small compared to the number of features</a:t>
            </a:r>
          </a:p>
          <a:p>
            <a:r>
              <a:rPr lang="en-US" b="1" dirty="0"/>
              <a:t>Curse of dimensionality</a:t>
            </a:r>
            <a:endParaRPr lang="en-US" dirty="0"/>
          </a:p>
          <a:p>
            <a:r>
              <a:rPr lang="en-US" dirty="0">
                <a:hlinkClick r:id="rId2"/>
              </a:rPr>
              <a:t>https://stats.stackexchange.com/questions/186184/does-dimensionality-curse-effect-some-models-more-than-others</a:t>
            </a:r>
            <a:endParaRPr lang="en-US" dirty="0"/>
          </a:p>
          <a:p>
            <a:pPr algn="l" fontAlgn="base">
              <a:buFont typeface="Arial" panose="020B0604020202020204" pitchFamily="34" charset="0"/>
              <a:buChar char="•"/>
            </a:pPr>
            <a:r>
              <a:rPr lang="en-US" b="0" i="0" dirty="0">
                <a:solidFill>
                  <a:srgbClr val="242729"/>
                </a:solidFill>
                <a:effectLst/>
                <a:latin typeface="inherit"/>
              </a:rPr>
              <a:t>Linear and Logistic Regression (affected)</a:t>
            </a:r>
          </a:p>
          <a:p>
            <a:pPr fontAlgn="base"/>
            <a:r>
              <a:rPr lang="en-US" b="0" i="0" dirty="0">
                <a:solidFill>
                  <a:srgbClr val="242729"/>
                </a:solidFill>
                <a:effectLst/>
                <a:latin typeface="inherit"/>
              </a:rPr>
              <a:t>Decision Trees/</a:t>
            </a:r>
            <a:r>
              <a:rPr lang="en-US" b="0" i="0" dirty="0" err="1">
                <a:solidFill>
                  <a:srgbClr val="242729"/>
                </a:solidFill>
                <a:effectLst/>
                <a:latin typeface="inherit"/>
              </a:rPr>
              <a:t>RandomForest</a:t>
            </a:r>
            <a:r>
              <a:rPr lang="en-US" b="0" i="0" dirty="0">
                <a:solidFill>
                  <a:srgbClr val="242729"/>
                </a:solidFill>
                <a:effectLst/>
                <a:latin typeface="inherit"/>
              </a:rPr>
              <a:t>/Boosted Trees (affected)</a:t>
            </a:r>
          </a:p>
          <a:p>
            <a:pPr algn="l" fontAlgn="base">
              <a:buFont typeface="Arial" panose="020B0604020202020204" pitchFamily="34" charset="0"/>
              <a:buChar char="•"/>
            </a:pPr>
            <a:r>
              <a:rPr lang="en-US" b="0" i="0" dirty="0">
                <a:solidFill>
                  <a:srgbClr val="242729"/>
                </a:solidFill>
                <a:effectLst/>
                <a:latin typeface="inherit"/>
              </a:rPr>
              <a:t>Neural Networks (not affected)</a:t>
            </a:r>
          </a:p>
          <a:p>
            <a:pPr fontAlgn="base"/>
            <a:r>
              <a:rPr lang="en-US" b="0" i="0" dirty="0">
                <a:solidFill>
                  <a:srgbClr val="242729"/>
                </a:solidFill>
                <a:effectLst/>
                <a:latin typeface="inherit"/>
              </a:rPr>
              <a:t>SVM (not affected)</a:t>
            </a:r>
          </a:p>
          <a:p>
            <a:pPr algn="l" fontAlgn="base">
              <a:buFont typeface="Arial" panose="020B0604020202020204" pitchFamily="34" charset="0"/>
              <a:buChar char="•"/>
            </a:pPr>
            <a:r>
              <a:rPr lang="en-US" b="0" i="0" dirty="0">
                <a:solidFill>
                  <a:srgbClr val="242729"/>
                </a:solidFill>
                <a:effectLst/>
                <a:latin typeface="inherit"/>
              </a:rPr>
              <a:t>Naïve bayes (not affected)</a:t>
            </a:r>
          </a:p>
          <a:p>
            <a:pPr fontAlgn="base"/>
            <a:r>
              <a:rPr lang="en-US" b="0" i="0" dirty="0" err="1">
                <a:solidFill>
                  <a:srgbClr val="242729"/>
                </a:solidFill>
                <a:effectLst/>
                <a:latin typeface="inherit"/>
              </a:rPr>
              <a:t>kNN</a:t>
            </a:r>
            <a:r>
              <a:rPr lang="en-US" b="0" i="0" dirty="0">
                <a:solidFill>
                  <a:srgbClr val="242729"/>
                </a:solidFill>
                <a:effectLst/>
                <a:latin typeface="inherit"/>
              </a:rPr>
              <a:t> (greatly affected)</a:t>
            </a:r>
          </a:p>
          <a:p>
            <a:pPr fontAlgn="base"/>
            <a:r>
              <a:rPr lang="en-US" b="0" i="0" dirty="0">
                <a:solidFill>
                  <a:srgbClr val="242729"/>
                </a:solidFill>
                <a:effectLst/>
                <a:latin typeface="inherit"/>
              </a:rPr>
              <a:t>k-means clustering (greatly affected)</a:t>
            </a:r>
          </a:p>
          <a:p>
            <a:pPr algn="l" fontAlgn="base">
              <a:buFont typeface="Arial" panose="020B0604020202020204" pitchFamily="34" charset="0"/>
              <a:buChar char="•"/>
            </a:pPr>
            <a:endParaRPr lang="en-US" b="0" i="0" dirty="0">
              <a:solidFill>
                <a:srgbClr val="242729"/>
              </a:solidFill>
              <a:effectLst/>
              <a:latin typeface="inherit"/>
            </a:endParaRPr>
          </a:p>
          <a:p>
            <a:endParaRPr lang="en-US" dirty="0"/>
          </a:p>
        </p:txBody>
      </p:sp>
    </p:spTree>
    <p:extLst>
      <p:ext uri="{BB962C8B-B14F-4D97-AF65-F5344CB8AC3E}">
        <p14:creationId xmlns:p14="http://schemas.microsoft.com/office/powerpoint/2010/main" val="1631641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674A7A-CB1C-4C07-A8EF-17BCB2021195}"/>
              </a:ext>
            </a:extLst>
          </p:cNvPr>
          <p:cNvPicPr>
            <a:picLocks noChangeAspect="1"/>
          </p:cNvPicPr>
          <p:nvPr/>
        </p:nvPicPr>
        <p:blipFill>
          <a:blip r:embed="rId2"/>
          <a:stretch>
            <a:fillRect/>
          </a:stretch>
        </p:blipFill>
        <p:spPr>
          <a:xfrm>
            <a:off x="274336" y="121460"/>
            <a:ext cx="5623125" cy="3307540"/>
          </a:xfrm>
          <a:prstGeom prst="rect">
            <a:avLst/>
          </a:prstGeom>
        </p:spPr>
      </p:pic>
      <p:pic>
        <p:nvPicPr>
          <p:cNvPr id="6" name="Picture 5">
            <a:extLst>
              <a:ext uri="{FF2B5EF4-FFF2-40B4-BE49-F238E27FC236}">
                <a16:creationId xmlns:a16="http://schemas.microsoft.com/office/drawing/2014/main" id="{A9083AB2-8A9F-4BF1-ADC8-A427A99C9EE5}"/>
              </a:ext>
            </a:extLst>
          </p:cNvPr>
          <p:cNvPicPr>
            <a:picLocks noChangeAspect="1"/>
          </p:cNvPicPr>
          <p:nvPr/>
        </p:nvPicPr>
        <p:blipFill>
          <a:blip r:embed="rId3"/>
          <a:stretch>
            <a:fillRect/>
          </a:stretch>
        </p:blipFill>
        <p:spPr>
          <a:xfrm>
            <a:off x="198834" y="3429000"/>
            <a:ext cx="5698627" cy="3307540"/>
          </a:xfrm>
          <a:prstGeom prst="rect">
            <a:avLst/>
          </a:prstGeom>
        </p:spPr>
      </p:pic>
      <p:pic>
        <p:nvPicPr>
          <p:cNvPr id="7" name="Picture 6">
            <a:extLst>
              <a:ext uri="{FF2B5EF4-FFF2-40B4-BE49-F238E27FC236}">
                <a16:creationId xmlns:a16="http://schemas.microsoft.com/office/drawing/2014/main" id="{E8345439-6ABC-47F5-A3AA-E02DF8762D85}"/>
              </a:ext>
            </a:extLst>
          </p:cNvPr>
          <p:cNvPicPr>
            <a:picLocks noChangeAspect="1"/>
          </p:cNvPicPr>
          <p:nvPr/>
        </p:nvPicPr>
        <p:blipFill>
          <a:blip r:embed="rId4"/>
          <a:stretch>
            <a:fillRect/>
          </a:stretch>
        </p:blipFill>
        <p:spPr>
          <a:xfrm>
            <a:off x="5972963" y="1270753"/>
            <a:ext cx="5948022" cy="4047868"/>
          </a:xfrm>
          <a:prstGeom prst="rect">
            <a:avLst/>
          </a:prstGeom>
        </p:spPr>
      </p:pic>
    </p:spTree>
    <p:extLst>
      <p:ext uri="{BB962C8B-B14F-4D97-AF65-F5344CB8AC3E}">
        <p14:creationId xmlns:p14="http://schemas.microsoft.com/office/powerpoint/2010/main" val="40253013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337DA-E5D3-467D-9F3A-639A78E3B57F}"/>
              </a:ext>
            </a:extLst>
          </p:cNvPr>
          <p:cNvSpPr>
            <a:spLocks noGrp="1"/>
          </p:cNvSpPr>
          <p:nvPr>
            <p:ph type="title"/>
          </p:nvPr>
        </p:nvSpPr>
        <p:spPr/>
        <p:txBody>
          <a:bodyPr/>
          <a:lstStyle/>
          <a:p>
            <a:r>
              <a:rPr lang="en-US" dirty="0"/>
              <a:t>Naïve Bayes Classifier</a:t>
            </a:r>
          </a:p>
        </p:txBody>
      </p:sp>
      <p:sp>
        <p:nvSpPr>
          <p:cNvPr id="3" name="Content Placeholder 2">
            <a:extLst>
              <a:ext uri="{FF2B5EF4-FFF2-40B4-BE49-F238E27FC236}">
                <a16:creationId xmlns:a16="http://schemas.microsoft.com/office/drawing/2014/main" id="{1EDAB914-0021-4C62-ABF1-32CD055A36F8}"/>
              </a:ext>
            </a:extLst>
          </p:cNvPr>
          <p:cNvSpPr>
            <a:spLocks noGrp="1"/>
          </p:cNvSpPr>
          <p:nvPr>
            <p:ph idx="1"/>
          </p:nvPr>
        </p:nvSpPr>
        <p:spPr>
          <a:xfrm>
            <a:off x="838200" y="1825625"/>
            <a:ext cx="11015444" cy="4351338"/>
          </a:xfrm>
        </p:spPr>
        <p:txBody>
          <a:bodyPr>
            <a:normAutofit fontScale="92500" lnSpcReduction="20000"/>
          </a:bodyPr>
          <a:lstStyle/>
          <a:p>
            <a:r>
              <a:rPr lang="en-US" dirty="0"/>
              <a:t>Works with independent features</a:t>
            </a:r>
          </a:p>
          <a:p>
            <a:r>
              <a:rPr lang="en-US" dirty="0"/>
              <a:t>Hence, correlated features will affect </a:t>
            </a:r>
          </a:p>
          <a:p>
            <a:pPr marL="0" indent="0">
              <a:buNone/>
            </a:pPr>
            <a:r>
              <a:rPr lang="en-US" dirty="0"/>
              <a:t>   performance so affected by multicollinearity</a:t>
            </a:r>
          </a:p>
          <a:p>
            <a:r>
              <a:rPr lang="en-US" dirty="0"/>
              <a:t>Works on probability hence no feature scaling</a:t>
            </a:r>
          </a:p>
          <a:p>
            <a:r>
              <a:rPr lang="en-US" dirty="0"/>
              <a:t>Handles missing values as during calculation of probability, the missing values are ignored</a:t>
            </a:r>
          </a:p>
          <a:p>
            <a:r>
              <a:rPr lang="en-US" dirty="0"/>
              <a:t>Laplace smoothing helps to deal with zero probability</a:t>
            </a:r>
          </a:p>
          <a:p>
            <a:r>
              <a:rPr lang="en-US" dirty="0"/>
              <a:t>Applications: sentiment analysis, spam classification, document categorization</a:t>
            </a:r>
          </a:p>
          <a:p>
            <a:r>
              <a:rPr lang="en-US" dirty="0"/>
              <a:t>Because of the </a:t>
            </a:r>
            <a:r>
              <a:rPr lang="en-US" b="1" dirty="0"/>
              <a:t>class independence</a:t>
            </a:r>
            <a:r>
              <a:rPr lang="en-US" dirty="0"/>
              <a:t> assumption, naïve Bayes classifiers can quickly learn to use high dimensional features with limited training data compared to more sophisticated methods</a:t>
            </a:r>
          </a:p>
          <a:p>
            <a:endParaRPr lang="en-US" dirty="0"/>
          </a:p>
          <a:p>
            <a:endParaRPr lang="en-US" dirty="0"/>
          </a:p>
        </p:txBody>
      </p:sp>
      <p:pic>
        <p:nvPicPr>
          <p:cNvPr id="7" name="Picture 6">
            <a:extLst>
              <a:ext uri="{FF2B5EF4-FFF2-40B4-BE49-F238E27FC236}">
                <a16:creationId xmlns:a16="http://schemas.microsoft.com/office/drawing/2014/main" id="{A760AACE-8288-4DDA-8EC3-869D11421EF5}"/>
              </a:ext>
            </a:extLst>
          </p:cNvPr>
          <p:cNvPicPr>
            <a:picLocks noChangeAspect="1"/>
          </p:cNvPicPr>
          <p:nvPr/>
        </p:nvPicPr>
        <p:blipFill>
          <a:blip r:embed="rId2"/>
          <a:stretch>
            <a:fillRect/>
          </a:stretch>
        </p:blipFill>
        <p:spPr>
          <a:xfrm>
            <a:off x="7860068" y="1825625"/>
            <a:ext cx="4105848" cy="1428949"/>
          </a:xfrm>
          <a:prstGeom prst="rect">
            <a:avLst/>
          </a:prstGeom>
        </p:spPr>
      </p:pic>
    </p:spTree>
    <p:extLst>
      <p:ext uri="{BB962C8B-B14F-4D97-AF65-F5344CB8AC3E}">
        <p14:creationId xmlns:p14="http://schemas.microsoft.com/office/powerpoint/2010/main" val="4449130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793AD-431D-45EC-A667-5C45C7D0208C}"/>
              </a:ext>
            </a:extLst>
          </p:cNvPr>
          <p:cNvSpPr>
            <a:spLocks noGrp="1"/>
          </p:cNvSpPr>
          <p:nvPr>
            <p:ph type="title"/>
          </p:nvPr>
        </p:nvSpPr>
        <p:spPr/>
        <p:txBody>
          <a:bodyPr/>
          <a:lstStyle/>
          <a:p>
            <a:r>
              <a:rPr lang="en-US" b="0" i="0" dirty="0">
                <a:effectLst/>
                <a:latin typeface="Roboto"/>
              </a:rPr>
              <a:t>Linear Regression</a:t>
            </a:r>
            <a:endParaRPr lang="en-US" dirty="0"/>
          </a:p>
        </p:txBody>
      </p:sp>
      <p:sp>
        <p:nvSpPr>
          <p:cNvPr id="3" name="Content Placeholder 2">
            <a:extLst>
              <a:ext uri="{FF2B5EF4-FFF2-40B4-BE49-F238E27FC236}">
                <a16:creationId xmlns:a16="http://schemas.microsoft.com/office/drawing/2014/main" id="{DF1F2C00-F6CA-4CE5-ADE0-C8B361A19CBA}"/>
              </a:ext>
            </a:extLst>
          </p:cNvPr>
          <p:cNvSpPr>
            <a:spLocks noGrp="1"/>
          </p:cNvSpPr>
          <p:nvPr>
            <p:ph idx="1"/>
          </p:nvPr>
        </p:nvSpPr>
        <p:spPr>
          <a:xfrm>
            <a:off x="290818" y="1297975"/>
            <a:ext cx="7435443" cy="5429995"/>
          </a:xfrm>
        </p:spPr>
        <p:txBody>
          <a:bodyPr>
            <a:normAutofit fontScale="92500" lnSpcReduction="20000"/>
          </a:bodyPr>
          <a:lstStyle/>
          <a:p>
            <a:r>
              <a:rPr lang="en-US" dirty="0"/>
              <a:t>Assumptions:</a:t>
            </a:r>
          </a:p>
          <a:p>
            <a:pPr lvl="1"/>
            <a:r>
              <a:rPr lang="en-US" dirty="0"/>
              <a:t>Features should have gaussian distribution</a:t>
            </a:r>
          </a:p>
          <a:p>
            <a:pPr lvl="1"/>
            <a:r>
              <a:rPr lang="en-US" dirty="0"/>
              <a:t>Features should be independent</a:t>
            </a:r>
          </a:p>
          <a:p>
            <a:pPr lvl="1"/>
            <a:r>
              <a:rPr lang="en-US" dirty="0"/>
              <a:t>Residual plot should be well spread not following a pattern</a:t>
            </a:r>
          </a:p>
          <a:p>
            <a:pPr lvl="1"/>
            <a:r>
              <a:rPr lang="en-US" dirty="0"/>
              <a:t>Linear relation between X and Y mean</a:t>
            </a:r>
          </a:p>
          <a:p>
            <a:r>
              <a:rPr lang="en-US" dirty="0"/>
              <a:t>Adv:</a:t>
            </a:r>
          </a:p>
          <a:p>
            <a:pPr lvl="1"/>
            <a:r>
              <a:rPr lang="en-US" dirty="0"/>
              <a:t>Easy to implement</a:t>
            </a:r>
          </a:p>
          <a:p>
            <a:pPr lvl="1"/>
            <a:r>
              <a:rPr lang="en-US" dirty="0"/>
              <a:t>Good linearly separable data</a:t>
            </a:r>
          </a:p>
          <a:p>
            <a:r>
              <a:rPr lang="en-US" dirty="0" err="1"/>
              <a:t>Disadv</a:t>
            </a:r>
            <a:r>
              <a:rPr lang="en-US" dirty="0"/>
              <a:t>:</a:t>
            </a:r>
          </a:p>
          <a:p>
            <a:pPr lvl="1"/>
            <a:r>
              <a:rPr lang="en-US" dirty="0"/>
              <a:t>Lot of feature engineering</a:t>
            </a:r>
          </a:p>
          <a:p>
            <a:pPr lvl="1"/>
            <a:r>
              <a:rPr lang="en-US" dirty="0"/>
              <a:t>Prone to noise and overfitting</a:t>
            </a:r>
          </a:p>
          <a:p>
            <a:pPr lvl="1"/>
            <a:r>
              <a:rPr lang="en-US" dirty="0"/>
              <a:t>Multicollinearity affects</a:t>
            </a:r>
          </a:p>
          <a:p>
            <a:r>
              <a:rPr lang="en-US" dirty="0"/>
              <a:t>Feature scaling required. Helps in reaching minima faster and avoid biasness in some cases</a:t>
            </a:r>
          </a:p>
          <a:p>
            <a:r>
              <a:rPr lang="en-US" dirty="0"/>
              <a:t>Sensitive to missing values and outliers</a:t>
            </a:r>
          </a:p>
          <a:p>
            <a:endParaRPr lang="en-US" dirty="0"/>
          </a:p>
          <a:p>
            <a:endParaRPr lang="en-US" dirty="0"/>
          </a:p>
          <a:p>
            <a:pPr lvl="1"/>
            <a:endParaRPr lang="en-US" dirty="0"/>
          </a:p>
        </p:txBody>
      </p:sp>
      <p:pic>
        <p:nvPicPr>
          <p:cNvPr id="1030" name="Picture 6" descr="Heteroscedastic Dataset - GM-RKB">
            <a:extLst>
              <a:ext uri="{FF2B5EF4-FFF2-40B4-BE49-F238E27FC236}">
                <a16:creationId xmlns:a16="http://schemas.microsoft.com/office/drawing/2014/main" id="{653010E8-1EF1-4AF5-AECA-2DB55DBE1F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5988" y="0"/>
            <a:ext cx="453704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6691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05744-34FD-4F7F-9136-B4AEDE91C318}"/>
              </a:ext>
            </a:extLst>
          </p:cNvPr>
          <p:cNvSpPr>
            <a:spLocks noGrp="1"/>
          </p:cNvSpPr>
          <p:nvPr>
            <p:ph type="title"/>
          </p:nvPr>
        </p:nvSpPr>
        <p:spPr/>
        <p:txBody>
          <a:bodyPr/>
          <a:lstStyle/>
          <a:p>
            <a:r>
              <a:rPr lang="en-US" b="0" i="0" dirty="0">
                <a:effectLst/>
                <a:latin typeface="Roboto"/>
              </a:rPr>
              <a:t>Support Vector Machines</a:t>
            </a:r>
            <a:endParaRPr lang="en-US" dirty="0"/>
          </a:p>
        </p:txBody>
      </p:sp>
      <p:sp>
        <p:nvSpPr>
          <p:cNvPr id="3" name="Content Placeholder 2">
            <a:extLst>
              <a:ext uri="{FF2B5EF4-FFF2-40B4-BE49-F238E27FC236}">
                <a16:creationId xmlns:a16="http://schemas.microsoft.com/office/drawing/2014/main" id="{0A66A7DF-303B-471B-8CA9-786100ADC665}"/>
              </a:ext>
            </a:extLst>
          </p:cNvPr>
          <p:cNvSpPr>
            <a:spLocks noGrp="1"/>
          </p:cNvSpPr>
          <p:nvPr>
            <p:ph idx="1"/>
          </p:nvPr>
        </p:nvSpPr>
        <p:spPr>
          <a:xfrm>
            <a:off x="134224" y="1464898"/>
            <a:ext cx="5104947" cy="5321796"/>
          </a:xfrm>
        </p:spPr>
        <p:txBody>
          <a:bodyPr>
            <a:normAutofit fontScale="70000" lnSpcReduction="20000"/>
          </a:bodyPr>
          <a:lstStyle/>
          <a:p>
            <a:r>
              <a:rPr lang="en-US" dirty="0"/>
              <a:t>We can solve linear and non linear problems as it used kernels</a:t>
            </a:r>
          </a:p>
          <a:p>
            <a:r>
              <a:rPr lang="en-US" dirty="0"/>
              <a:t>Handles overfitting as per the regularization parameter C</a:t>
            </a:r>
          </a:p>
          <a:p>
            <a:r>
              <a:rPr lang="en-US" dirty="0"/>
              <a:t> </a:t>
            </a:r>
            <a:r>
              <a:rPr lang="en-US" dirty="0" err="1"/>
              <a:t>Disadv</a:t>
            </a:r>
            <a:r>
              <a:rPr lang="en-US" dirty="0"/>
              <a:t>:</a:t>
            </a:r>
          </a:p>
          <a:p>
            <a:pPr lvl="1"/>
            <a:r>
              <a:rPr lang="en-US" dirty="0"/>
              <a:t>Slow on larger dataset</a:t>
            </a:r>
          </a:p>
          <a:p>
            <a:pPr lvl="1"/>
            <a:r>
              <a:rPr lang="en-US" dirty="0"/>
              <a:t>Need finetuning for parameter and kernel function</a:t>
            </a:r>
          </a:p>
          <a:p>
            <a:r>
              <a:rPr lang="en-US" dirty="0"/>
              <a:t>We create margins hence need </a:t>
            </a:r>
            <a:r>
              <a:rPr lang="en-US" b="1" dirty="0"/>
              <a:t>feature scaling</a:t>
            </a:r>
            <a:endParaRPr lang="en-US" dirty="0"/>
          </a:p>
          <a:p>
            <a:r>
              <a:rPr lang="en-US" dirty="0"/>
              <a:t>Sensitive to outliers and missing data as it creates margin</a:t>
            </a:r>
          </a:p>
          <a:p>
            <a:r>
              <a:rPr lang="en-US" dirty="0"/>
              <a:t>We can create soft margins that allow some misclassified points to enter to avoid overfitting</a:t>
            </a:r>
          </a:p>
          <a:p>
            <a:r>
              <a:rPr lang="en-US" dirty="0"/>
              <a:t>Does not use all features, when creating the hyperplane hence, can be used for high dimensional data unlike random forest that considers all features</a:t>
            </a:r>
          </a:p>
          <a:p>
            <a:endParaRPr lang="en-US" dirty="0"/>
          </a:p>
          <a:p>
            <a:endParaRPr lang="en-US" dirty="0"/>
          </a:p>
        </p:txBody>
      </p:sp>
      <p:pic>
        <p:nvPicPr>
          <p:cNvPr id="5" name="Picture 4">
            <a:extLst>
              <a:ext uri="{FF2B5EF4-FFF2-40B4-BE49-F238E27FC236}">
                <a16:creationId xmlns:a16="http://schemas.microsoft.com/office/drawing/2014/main" id="{C36D6F78-3A30-4C8C-A053-D852D570763B}"/>
              </a:ext>
            </a:extLst>
          </p:cNvPr>
          <p:cNvPicPr>
            <a:picLocks noChangeAspect="1"/>
          </p:cNvPicPr>
          <p:nvPr/>
        </p:nvPicPr>
        <p:blipFill>
          <a:blip r:embed="rId2"/>
          <a:stretch>
            <a:fillRect/>
          </a:stretch>
        </p:blipFill>
        <p:spPr>
          <a:xfrm>
            <a:off x="5239171" y="1464898"/>
            <a:ext cx="6952829" cy="2181529"/>
          </a:xfrm>
          <a:prstGeom prst="rect">
            <a:avLst/>
          </a:prstGeom>
        </p:spPr>
      </p:pic>
    </p:spTree>
    <p:extLst>
      <p:ext uri="{BB962C8B-B14F-4D97-AF65-F5344CB8AC3E}">
        <p14:creationId xmlns:p14="http://schemas.microsoft.com/office/powerpoint/2010/main" val="27652983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70470-EE41-4B55-B593-0C3820787B91}"/>
              </a:ext>
            </a:extLst>
          </p:cNvPr>
          <p:cNvSpPr>
            <a:spLocks noGrp="1"/>
          </p:cNvSpPr>
          <p:nvPr>
            <p:ph type="title"/>
          </p:nvPr>
        </p:nvSpPr>
        <p:spPr/>
        <p:txBody>
          <a:bodyPr/>
          <a:lstStyle/>
          <a:p>
            <a:r>
              <a:rPr lang="en-US" b="0" i="0" dirty="0">
                <a:effectLst/>
                <a:latin typeface="Roboto"/>
              </a:rPr>
              <a:t>Decision Trees</a:t>
            </a:r>
            <a:endParaRPr lang="en-US" dirty="0"/>
          </a:p>
        </p:txBody>
      </p:sp>
      <p:sp>
        <p:nvSpPr>
          <p:cNvPr id="3" name="Content Placeholder 2">
            <a:extLst>
              <a:ext uri="{FF2B5EF4-FFF2-40B4-BE49-F238E27FC236}">
                <a16:creationId xmlns:a16="http://schemas.microsoft.com/office/drawing/2014/main" id="{27CA231F-5615-478D-82B9-3EE203BC12FD}"/>
              </a:ext>
            </a:extLst>
          </p:cNvPr>
          <p:cNvSpPr>
            <a:spLocks noGrp="1"/>
          </p:cNvSpPr>
          <p:nvPr>
            <p:ph idx="1"/>
          </p:nvPr>
        </p:nvSpPr>
        <p:spPr/>
        <p:txBody>
          <a:bodyPr>
            <a:normAutofit lnSpcReduction="10000"/>
          </a:bodyPr>
          <a:lstStyle/>
          <a:p>
            <a:r>
              <a:rPr lang="en-US" dirty="0"/>
              <a:t>Adv:</a:t>
            </a:r>
          </a:p>
          <a:p>
            <a:pPr lvl="1"/>
            <a:r>
              <a:rPr lang="en-US" dirty="0"/>
              <a:t>Easy to interpret</a:t>
            </a:r>
          </a:p>
          <a:p>
            <a:pPr lvl="1"/>
            <a:r>
              <a:rPr lang="en-US" dirty="0"/>
              <a:t>Can be used for both continuous and categorical</a:t>
            </a:r>
          </a:p>
          <a:p>
            <a:pPr lvl="1"/>
            <a:r>
              <a:rPr lang="en-US" dirty="0"/>
              <a:t>No feature scaling</a:t>
            </a:r>
          </a:p>
          <a:p>
            <a:pPr lvl="1"/>
            <a:r>
              <a:rPr lang="en-US" dirty="0"/>
              <a:t>Can handle missing data as it splits up into features hence, the variables can be guessed</a:t>
            </a:r>
          </a:p>
          <a:p>
            <a:pPr lvl="1"/>
            <a:r>
              <a:rPr lang="en-US" dirty="0"/>
              <a:t>Robust to outliers as outliers will only be in a specific branch which can be pruned and never involved in split</a:t>
            </a:r>
          </a:p>
          <a:p>
            <a:pPr lvl="1"/>
            <a:r>
              <a:rPr lang="en-US" dirty="0"/>
              <a:t>Less training period</a:t>
            </a:r>
          </a:p>
          <a:p>
            <a:r>
              <a:rPr lang="en-US" dirty="0" err="1"/>
              <a:t>Disadv</a:t>
            </a:r>
            <a:r>
              <a:rPr lang="en-US" dirty="0"/>
              <a:t>:</a:t>
            </a:r>
          </a:p>
          <a:p>
            <a:pPr lvl="1"/>
            <a:r>
              <a:rPr lang="en-US" dirty="0"/>
              <a:t>Overfitting hence not suitable for large datasets</a:t>
            </a:r>
          </a:p>
          <a:p>
            <a:pPr lvl="1"/>
            <a:r>
              <a:rPr lang="en-US" dirty="0"/>
              <a:t>Unstable as the tree would be created </a:t>
            </a:r>
            <a:r>
              <a:rPr lang="en-US" dirty="0" err="1"/>
              <a:t>everytime</a:t>
            </a:r>
            <a:r>
              <a:rPr lang="en-US" dirty="0"/>
              <a:t> a new feature added</a:t>
            </a:r>
          </a:p>
          <a:p>
            <a:pPr lvl="1"/>
            <a:endParaRPr lang="en-US" dirty="0"/>
          </a:p>
          <a:p>
            <a:pPr lvl="1"/>
            <a:endParaRPr lang="en-US" dirty="0"/>
          </a:p>
        </p:txBody>
      </p:sp>
    </p:spTree>
    <p:extLst>
      <p:ext uri="{BB962C8B-B14F-4D97-AF65-F5344CB8AC3E}">
        <p14:creationId xmlns:p14="http://schemas.microsoft.com/office/powerpoint/2010/main" val="6410563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B0167-AEDB-4472-B49F-8D31EC589468}"/>
              </a:ext>
            </a:extLst>
          </p:cNvPr>
          <p:cNvSpPr>
            <a:spLocks noGrp="1"/>
          </p:cNvSpPr>
          <p:nvPr>
            <p:ph type="title"/>
          </p:nvPr>
        </p:nvSpPr>
        <p:spPr/>
        <p:txBody>
          <a:bodyPr/>
          <a:lstStyle/>
          <a:p>
            <a:r>
              <a:rPr lang="en-US" b="0" i="0" dirty="0">
                <a:effectLst/>
                <a:latin typeface="Roboto"/>
              </a:rPr>
              <a:t>Logistic Regression</a:t>
            </a:r>
            <a:endParaRPr lang="en-US" dirty="0"/>
          </a:p>
        </p:txBody>
      </p:sp>
      <p:sp>
        <p:nvSpPr>
          <p:cNvPr id="3" name="Content Placeholder 2">
            <a:extLst>
              <a:ext uri="{FF2B5EF4-FFF2-40B4-BE49-F238E27FC236}">
                <a16:creationId xmlns:a16="http://schemas.microsoft.com/office/drawing/2014/main" id="{BDFC66B6-0D29-4BA6-8E6E-EA8C9E5AC733}"/>
              </a:ext>
            </a:extLst>
          </p:cNvPr>
          <p:cNvSpPr>
            <a:spLocks noGrp="1"/>
          </p:cNvSpPr>
          <p:nvPr>
            <p:ph idx="1"/>
          </p:nvPr>
        </p:nvSpPr>
        <p:spPr/>
        <p:txBody>
          <a:bodyPr>
            <a:normAutofit lnSpcReduction="10000"/>
          </a:bodyPr>
          <a:lstStyle/>
          <a:p>
            <a:r>
              <a:rPr lang="en-US" dirty="0"/>
              <a:t>Assumptions:</a:t>
            </a:r>
          </a:p>
          <a:p>
            <a:pPr lvl="1"/>
            <a:r>
              <a:rPr lang="en-US" b="0" i="0" dirty="0">
                <a:solidFill>
                  <a:srgbClr val="333333"/>
                </a:solidFill>
                <a:effectLst/>
                <a:latin typeface="raleway"/>
              </a:rPr>
              <a:t> </a:t>
            </a:r>
            <a:r>
              <a:rPr lang="en-US" dirty="0"/>
              <a:t>independent variables are linearly related to the log odds</a:t>
            </a:r>
            <a:endParaRPr lang="en-US" b="0" i="0" dirty="0">
              <a:solidFill>
                <a:srgbClr val="333333"/>
              </a:solidFill>
              <a:effectLst/>
              <a:latin typeface="raleway"/>
            </a:endParaRPr>
          </a:p>
          <a:p>
            <a:r>
              <a:rPr lang="en-US" dirty="0"/>
              <a:t>Adv: </a:t>
            </a:r>
          </a:p>
          <a:p>
            <a:pPr lvl="1"/>
            <a:r>
              <a:rPr lang="en-US" dirty="0"/>
              <a:t>Easy to understand. Less training</a:t>
            </a:r>
          </a:p>
          <a:p>
            <a:pPr lvl="1"/>
            <a:r>
              <a:rPr lang="en-US" dirty="0"/>
              <a:t>Accurate for linear separable data</a:t>
            </a:r>
          </a:p>
          <a:p>
            <a:pPr lvl="1"/>
            <a:r>
              <a:rPr lang="en-US" dirty="0"/>
              <a:t>Less prone to overfitting due to regularization</a:t>
            </a:r>
          </a:p>
          <a:p>
            <a:r>
              <a:rPr lang="en-US" dirty="0" err="1"/>
              <a:t>Disadv</a:t>
            </a:r>
            <a:r>
              <a:rPr lang="en-US" dirty="0"/>
              <a:t>:</a:t>
            </a:r>
          </a:p>
          <a:p>
            <a:pPr lvl="1"/>
            <a:r>
              <a:rPr lang="en-US" dirty="0"/>
              <a:t>Feature scaling needed</a:t>
            </a:r>
          </a:p>
          <a:p>
            <a:pPr lvl="1"/>
            <a:r>
              <a:rPr lang="en-US" dirty="0"/>
              <a:t>Prone to Multicollinearity can lead to overfitting</a:t>
            </a:r>
          </a:p>
          <a:p>
            <a:pPr lvl="1"/>
            <a:r>
              <a:rPr lang="en-US" dirty="0"/>
              <a:t>Sensitive to missing value and outlier so we can use sigmoid function to put the value between 0 – 1, hence removing the affect of outlier.</a:t>
            </a:r>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23904269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BF36B-5CAB-4F83-9269-5C93851EB4C0}"/>
              </a:ext>
            </a:extLst>
          </p:cNvPr>
          <p:cNvSpPr>
            <a:spLocks noGrp="1"/>
          </p:cNvSpPr>
          <p:nvPr>
            <p:ph type="title"/>
          </p:nvPr>
        </p:nvSpPr>
        <p:spPr/>
        <p:txBody>
          <a:bodyPr/>
          <a:lstStyle/>
          <a:p>
            <a:r>
              <a:rPr lang="en-US" b="0" i="0" dirty="0">
                <a:effectLst/>
                <a:latin typeface="Roboto"/>
              </a:rPr>
              <a:t>Random Forest Algo</a:t>
            </a:r>
            <a:endParaRPr lang="en-US" dirty="0"/>
          </a:p>
        </p:txBody>
      </p:sp>
      <p:sp>
        <p:nvSpPr>
          <p:cNvPr id="3" name="Content Placeholder 2">
            <a:extLst>
              <a:ext uri="{FF2B5EF4-FFF2-40B4-BE49-F238E27FC236}">
                <a16:creationId xmlns:a16="http://schemas.microsoft.com/office/drawing/2014/main" id="{00412614-692F-4B04-A088-979BA8C7F93C}"/>
              </a:ext>
            </a:extLst>
          </p:cNvPr>
          <p:cNvSpPr>
            <a:spLocks noGrp="1"/>
          </p:cNvSpPr>
          <p:nvPr>
            <p:ph idx="1"/>
          </p:nvPr>
        </p:nvSpPr>
        <p:spPr/>
        <p:txBody>
          <a:bodyPr/>
          <a:lstStyle/>
          <a:p>
            <a:r>
              <a:rPr lang="en-US" dirty="0"/>
              <a:t>Low bias and low variance : removes overfitting to decision tree</a:t>
            </a:r>
          </a:p>
          <a:p>
            <a:r>
              <a:rPr lang="en-US" dirty="0"/>
              <a:t>Adv:</a:t>
            </a:r>
          </a:p>
          <a:p>
            <a:pPr lvl="1"/>
            <a:r>
              <a:rPr lang="en-US" dirty="0"/>
              <a:t>No overfitting</a:t>
            </a:r>
          </a:p>
          <a:p>
            <a:pPr lvl="1"/>
            <a:r>
              <a:rPr lang="en-US" dirty="0"/>
              <a:t>Less feature scaling or parameter tuning</a:t>
            </a:r>
          </a:p>
          <a:p>
            <a:pPr lvl="1"/>
            <a:r>
              <a:rPr lang="en-US" dirty="0"/>
              <a:t>Handles both categorical and continuous </a:t>
            </a:r>
          </a:p>
          <a:p>
            <a:r>
              <a:rPr lang="en-US" dirty="0" err="1"/>
              <a:t>Disadv</a:t>
            </a:r>
            <a:r>
              <a:rPr lang="en-US" dirty="0"/>
              <a:t>:</a:t>
            </a:r>
          </a:p>
          <a:p>
            <a:pPr lvl="1"/>
            <a:r>
              <a:rPr lang="en-US" dirty="0"/>
              <a:t>Affected by high dimensionality, leads to biasness where there are many features</a:t>
            </a:r>
          </a:p>
          <a:p>
            <a:pPr lvl="1"/>
            <a:endParaRPr lang="en-US" dirty="0"/>
          </a:p>
          <a:p>
            <a:pPr marL="457200" lvl="1" indent="0">
              <a:buNone/>
            </a:pPr>
            <a:endParaRPr lang="en-US" dirty="0"/>
          </a:p>
        </p:txBody>
      </p:sp>
    </p:spTree>
    <p:extLst>
      <p:ext uri="{BB962C8B-B14F-4D97-AF65-F5344CB8AC3E}">
        <p14:creationId xmlns:p14="http://schemas.microsoft.com/office/powerpoint/2010/main" val="14783366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8CD68-6B94-4A4B-97BE-E67547F60652}"/>
              </a:ext>
            </a:extLst>
          </p:cNvPr>
          <p:cNvSpPr>
            <a:spLocks noGrp="1"/>
          </p:cNvSpPr>
          <p:nvPr>
            <p:ph type="title"/>
          </p:nvPr>
        </p:nvSpPr>
        <p:spPr/>
        <p:txBody>
          <a:bodyPr/>
          <a:lstStyle/>
          <a:p>
            <a:r>
              <a:rPr lang="en-US" dirty="0"/>
              <a:t>Some concepts:</a:t>
            </a:r>
          </a:p>
        </p:txBody>
      </p:sp>
      <p:sp>
        <p:nvSpPr>
          <p:cNvPr id="3" name="Content Placeholder 2">
            <a:extLst>
              <a:ext uri="{FF2B5EF4-FFF2-40B4-BE49-F238E27FC236}">
                <a16:creationId xmlns:a16="http://schemas.microsoft.com/office/drawing/2014/main" id="{7754ADE7-3902-49A9-8693-A5A2FB53CBC6}"/>
              </a:ext>
            </a:extLst>
          </p:cNvPr>
          <p:cNvSpPr>
            <a:spLocks noGrp="1"/>
          </p:cNvSpPr>
          <p:nvPr>
            <p:ph idx="1"/>
          </p:nvPr>
        </p:nvSpPr>
        <p:spPr/>
        <p:txBody>
          <a:bodyPr/>
          <a:lstStyle/>
          <a:p>
            <a:r>
              <a:rPr lang="en-US" dirty="0">
                <a:hlinkClick r:id="rId2"/>
              </a:rPr>
              <a:t>MSE vs R2</a:t>
            </a:r>
          </a:p>
          <a:p>
            <a:pPr lvl="1"/>
            <a:r>
              <a:rPr lang="en-US" dirty="0">
                <a:hlinkClick r:id="rId2"/>
              </a:rPr>
              <a:t>https://vitalflux.com/mean-square-error-r-squared-which-one-to-use/#:~:text=Sum%20of%20Squares%20Regression%20is,better%20is%20the%20regression%20model.&amp;text=If%20the%20value%20of%20R,with%20a%20corresponding%20MSE%20%3D%200.</a:t>
            </a:r>
            <a:endParaRPr lang="en-US" dirty="0"/>
          </a:p>
          <a:p>
            <a:endParaRPr lang="en-US" dirty="0"/>
          </a:p>
          <a:p>
            <a:r>
              <a:rPr lang="en-US" dirty="0"/>
              <a:t>MSE RMSE vs MAE:</a:t>
            </a:r>
          </a:p>
          <a:p>
            <a:pPr lvl="1"/>
            <a:r>
              <a:rPr lang="en-US" dirty="0">
                <a:hlinkClick r:id="rId3"/>
              </a:rPr>
              <a:t>https://www.kaggle.com/c/home-data-for-ml-course/discussion/143364</a:t>
            </a:r>
            <a:endParaRPr lang="en-US" dirty="0"/>
          </a:p>
        </p:txBody>
      </p:sp>
    </p:spTree>
    <p:extLst>
      <p:ext uri="{BB962C8B-B14F-4D97-AF65-F5344CB8AC3E}">
        <p14:creationId xmlns:p14="http://schemas.microsoft.com/office/powerpoint/2010/main" val="1568196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0B169-D4F9-42DF-9757-1C4CCBA8BC67}"/>
              </a:ext>
            </a:extLst>
          </p:cNvPr>
          <p:cNvSpPr>
            <a:spLocks noGrp="1"/>
          </p:cNvSpPr>
          <p:nvPr>
            <p:ph type="title"/>
          </p:nvPr>
        </p:nvSpPr>
        <p:spPr/>
        <p:txBody>
          <a:bodyPr>
            <a:normAutofit/>
          </a:bodyPr>
          <a:lstStyle/>
          <a:p>
            <a:r>
              <a:rPr lang="en-US" b="1" i="0" dirty="0">
                <a:solidFill>
                  <a:srgbClr val="24292E"/>
                </a:solidFill>
                <a:effectLst/>
                <a:latin typeface="-apple-system"/>
              </a:rPr>
              <a:t>Difference between AdaBoost and </a:t>
            </a:r>
            <a:r>
              <a:rPr lang="en-US" b="1" i="0" dirty="0" err="1">
                <a:solidFill>
                  <a:srgbClr val="24292E"/>
                </a:solidFill>
                <a:effectLst/>
                <a:latin typeface="-apple-system"/>
              </a:rPr>
              <a:t>XGBoost</a:t>
            </a:r>
            <a:r>
              <a:rPr lang="en-US" b="1" i="0" dirty="0">
                <a:solidFill>
                  <a:srgbClr val="24292E"/>
                </a:solidFill>
                <a:effectLst/>
                <a:latin typeface="-apple-system"/>
              </a:rPr>
              <a:t>.</a:t>
            </a:r>
            <a:endParaRPr lang="en-US" dirty="0"/>
          </a:p>
        </p:txBody>
      </p:sp>
      <p:sp>
        <p:nvSpPr>
          <p:cNvPr id="3" name="Content Placeholder 2">
            <a:extLst>
              <a:ext uri="{FF2B5EF4-FFF2-40B4-BE49-F238E27FC236}">
                <a16:creationId xmlns:a16="http://schemas.microsoft.com/office/drawing/2014/main" id="{CAAB0431-D3B2-4282-8B49-2402362EDE07}"/>
              </a:ext>
            </a:extLst>
          </p:cNvPr>
          <p:cNvSpPr>
            <a:spLocks noGrp="1"/>
          </p:cNvSpPr>
          <p:nvPr>
            <p:ph idx="1"/>
          </p:nvPr>
        </p:nvSpPr>
        <p:spPr>
          <a:xfrm>
            <a:off x="460695" y="1355841"/>
            <a:ext cx="10515600" cy="4351338"/>
          </a:xfrm>
        </p:spPr>
        <p:txBody>
          <a:bodyPr>
            <a:noAutofit/>
          </a:bodyPr>
          <a:lstStyle/>
          <a:p>
            <a:pPr algn="l"/>
            <a:r>
              <a:rPr lang="en-US" sz="1700" b="0" i="0" dirty="0">
                <a:solidFill>
                  <a:srgbClr val="24292E"/>
                </a:solidFill>
                <a:effectLst/>
                <a:latin typeface="-apple-system"/>
              </a:rPr>
              <a:t>Both methods combine weak learners into one strong learner. For example, one decision tree is a weak learner, and an </a:t>
            </a:r>
            <a:r>
              <a:rPr lang="en-US" sz="1700" b="0" i="0" dirty="0" err="1">
                <a:solidFill>
                  <a:srgbClr val="24292E"/>
                </a:solidFill>
                <a:effectLst/>
                <a:latin typeface="-apple-system"/>
              </a:rPr>
              <a:t>emsemble</a:t>
            </a:r>
            <a:r>
              <a:rPr lang="en-US" sz="1700" b="0" i="0" dirty="0">
                <a:solidFill>
                  <a:srgbClr val="24292E"/>
                </a:solidFill>
                <a:effectLst/>
                <a:latin typeface="-apple-system"/>
              </a:rPr>
              <a:t> of them would be a random forest model, which is a strong learner.</a:t>
            </a:r>
          </a:p>
          <a:p>
            <a:pPr algn="l"/>
            <a:r>
              <a:rPr lang="en-US" sz="1700" b="0" i="0" dirty="0">
                <a:solidFill>
                  <a:srgbClr val="24292E"/>
                </a:solidFill>
                <a:effectLst/>
                <a:latin typeface="-apple-system"/>
              </a:rPr>
              <a:t>Both methods in the learning process will increase the ensemble of weak-trainers, adding new weak learners to the ensemble at each training iteration, i.e. in the case of the forest, the forest will grow with new trees. The only difference between AdaBoost and </a:t>
            </a:r>
            <a:r>
              <a:rPr lang="en-US" sz="1700" b="0" i="0" dirty="0" err="1">
                <a:solidFill>
                  <a:srgbClr val="24292E"/>
                </a:solidFill>
                <a:effectLst/>
                <a:latin typeface="-apple-system"/>
              </a:rPr>
              <a:t>XGBoost</a:t>
            </a:r>
            <a:r>
              <a:rPr lang="en-US" sz="1700" b="0" i="0" dirty="0">
                <a:solidFill>
                  <a:srgbClr val="24292E"/>
                </a:solidFill>
                <a:effectLst/>
                <a:latin typeface="-apple-system"/>
              </a:rPr>
              <a:t> is how the ensemble is replenished.</a:t>
            </a:r>
          </a:p>
          <a:p>
            <a:pPr algn="l"/>
            <a:r>
              <a:rPr lang="en-US" sz="1700" b="0" i="0" dirty="0">
                <a:solidFill>
                  <a:srgbClr val="24292E"/>
                </a:solidFill>
                <a:effectLst/>
                <a:latin typeface="-apple-system"/>
              </a:rPr>
              <a:t>AdaBoost works by weighting the observations, putting more weight on difficult to classify instances and less on those already handled well. New weak learners are added sequentially that focus their training on the more difficult patterns. AdaBoost at each iteration changes the sample weights in the sample. It raises the weight of the samples in which more mistakes were made. In addition, in AdaBoost, each weak learner has its own weight in the ensemble (alpha weight) - this weight is higher, the “smarter” this weak learner is, i.e. than the learner least likely to make mistakes.</a:t>
            </a:r>
          </a:p>
          <a:p>
            <a:pPr algn="l"/>
            <a:r>
              <a:rPr lang="en-US" sz="1700" b="0" i="0" dirty="0" err="1">
                <a:solidFill>
                  <a:srgbClr val="24292E"/>
                </a:solidFill>
                <a:effectLst/>
                <a:latin typeface="-apple-system"/>
              </a:rPr>
              <a:t>XGBoost</a:t>
            </a:r>
            <a:r>
              <a:rPr lang="en-US" sz="1700" b="0" i="0" dirty="0">
                <a:solidFill>
                  <a:srgbClr val="24292E"/>
                </a:solidFill>
                <a:effectLst/>
                <a:latin typeface="-apple-system"/>
              </a:rPr>
              <a:t> does not change the selection or the distribution of observations at all. </a:t>
            </a:r>
            <a:r>
              <a:rPr lang="en-US" sz="1700" b="0" i="0" dirty="0" err="1">
                <a:solidFill>
                  <a:srgbClr val="24292E"/>
                </a:solidFill>
                <a:effectLst/>
                <a:latin typeface="-apple-system"/>
              </a:rPr>
              <a:t>XGBoost</a:t>
            </a:r>
            <a:r>
              <a:rPr lang="en-US" sz="1700" b="0" i="0" dirty="0">
                <a:solidFill>
                  <a:srgbClr val="24292E"/>
                </a:solidFill>
                <a:effectLst/>
                <a:latin typeface="-apple-system"/>
              </a:rPr>
              <a:t> builds the first tree (weak learner), which will fit the observations with some prediction error. A second tree (weak learner) is then added to correct the errors made by the existing model. Errors are minimized using a gradient descent algorithm. Regularization can also be used to penalize more complex models through both Lasso and Ridge regularization.</a:t>
            </a:r>
          </a:p>
          <a:p>
            <a:pPr algn="l"/>
            <a:r>
              <a:rPr lang="en-US" sz="1700" b="0" i="0" dirty="0">
                <a:solidFill>
                  <a:srgbClr val="24292E"/>
                </a:solidFill>
                <a:effectLst/>
                <a:latin typeface="-apple-system"/>
              </a:rPr>
              <a:t>In short, AdaBoost- reweighting examples. Gradient boosting - predicting the loss function of trees. </a:t>
            </a:r>
            <a:r>
              <a:rPr lang="en-US" sz="1700" b="0" i="0" dirty="0" err="1">
                <a:solidFill>
                  <a:srgbClr val="24292E"/>
                </a:solidFill>
                <a:effectLst/>
                <a:latin typeface="-apple-system"/>
              </a:rPr>
              <a:t>Xgboost</a:t>
            </a:r>
            <a:r>
              <a:rPr lang="en-US" sz="1700" b="0" i="0" dirty="0">
                <a:solidFill>
                  <a:srgbClr val="24292E"/>
                </a:solidFill>
                <a:effectLst/>
                <a:latin typeface="-apple-system"/>
              </a:rPr>
              <a:t> - the regularization term was added to the loss function (depth + values ​​in leaves).</a:t>
            </a:r>
          </a:p>
          <a:p>
            <a:endParaRPr lang="en-US" sz="1700" dirty="0"/>
          </a:p>
        </p:txBody>
      </p:sp>
    </p:spTree>
    <p:extLst>
      <p:ext uri="{BB962C8B-B14F-4D97-AF65-F5344CB8AC3E}">
        <p14:creationId xmlns:p14="http://schemas.microsoft.com/office/powerpoint/2010/main" val="28201198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50761-A0F2-4D89-A28E-D717E3EB959C}"/>
              </a:ext>
            </a:extLst>
          </p:cNvPr>
          <p:cNvSpPr>
            <a:spLocks noGrp="1"/>
          </p:cNvSpPr>
          <p:nvPr>
            <p:ph type="title"/>
          </p:nvPr>
        </p:nvSpPr>
        <p:spPr/>
        <p:txBody>
          <a:bodyPr/>
          <a:lstStyle/>
          <a:p>
            <a:r>
              <a:rPr lang="en-US" dirty="0"/>
              <a:t>Pearson correlation vs Spearman correlation	</a:t>
            </a:r>
          </a:p>
        </p:txBody>
      </p:sp>
      <p:sp>
        <p:nvSpPr>
          <p:cNvPr id="3" name="Content Placeholder 2">
            <a:extLst>
              <a:ext uri="{FF2B5EF4-FFF2-40B4-BE49-F238E27FC236}">
                <a16:creationId xmlns:a16="http://schemas.microsoft.com/office/drawing/2014/main" id="{B273153F-CC37-4C4C-A3E1-7275EF360FD3}"/>
              </a:ext>
            </a:extLst>
          </p:cNvPr>
          <p:cNvSpPr>
            <a:spLocks noGrp="1"/>
          </p:cNvSpPr>
          <p:nvPr>
            <p:ph idx="1"/>
          </p:nvPr>
        </p:nvSpPr>
        <p:spPr/>
        <p:txBody>
          <a:bodyPr/>
          <a:lstStyle/>
          <a:p>
            <a:r>
              <a:rPr lang="en-US" dirty="0"/>
              <a:t>Pearson assumes for linear relation and normally distributed and continuous (linearity and homoscedasticity)</a:t>
            </a:r>
          </a:p>
          <a:p>
            <a:r>
              <a:rPr lang="en-US" dirty="0"/>
              <a:t>Spearman assumes that the relation should be </a:t>
            </a:r>
            <a:r>
              <a:rPr lang="en-US" dirty="0" err="1"/>
              <a:t>monotic</a:t>
            </a:r>
            <a:r>
              <a:rPr lang="en-US" dirty="0"/>
              <a:t> and ordinal meaning that numeric value denotes the weight of it.</a:t>
            </a:r>
          </a:p>
          <a:p>
            <a:endParaRPr lang="en-US" dirty="0"/>
          </a:p>
        </p:txBody>
      </p:sp>
    </p:spTree>
    <p:extLst>
      <p:ext uri="{BB962C8B-B14F-4D97-AF65-F5344CB8AC3E}">
        <p14:creationId xmlns:p14="http://schemas.microsoft.com/office/powerpoint/2010/main" val="13854668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D2C49-2E36-48C0-9B89-5308CA136783}"/>
              </a:ext>
            </a:extLst>
          </p:cNvPr>
          <p:cNvSpPr>
            <a:spLocks noGrp="1"/>
          </p:cNvSpPr>
          <p:nvPr>
            <p:ph type="title"/>
          </p:nvPr>
        </p:nvSpPr>
        <p:spPr/>
        <p:txBody>
          <a:bodyPr/>
          <a:lstStyle/>
          <a:p>
            <a:r>
              <a:rPr lang="en-US" dirty="0"/>
              <a:t>Glove vs Word2Vev</a:t>
            </a:r>
          </a:p>
        </p:txBody>
      </p:sp>
      <p:sp>
        <p:nvSpPr>
          <p:cNvPr id="3" name="Content Placeholder 2">
            <a:extLst>
              <a:ext uri="{FF2B5EF4-FFF2-40B4-BE49-F238E27FC236}">
                <a16:creationId xmlns:a16="http://schemas.microsoft.com/office/drawing/2014/main" id="{54353342-E43C-42AC-90A0-180590A26B30}"/>
              </a:ext>
            </a:extLst>
          </p:cNvPr>
          <p:cNvSpPr>
            <a:spLocks noGrp="1"/>
          </p:cNvSpPr>
          <p:nvPr>
            <p:ph idx="1"/>
          </p:nvPr>
        </p:nvSpPr>
        <p:spPr/>
        <p:txBody>
          <a:bodyPr/>
          <a:lstStyle/>
          <a:p>
            <a:r>
              <a:rPr lang="en-US" dirty="0"/>
              <a:t>Word2Vec tends to capture word context by converting them to vectors using </a:t>
            </a:r>
            <a:r>
              <a:rPr lang="en-US" dirty="0" err="1"/>
              <a:t>skipgram</a:t>
            </a:r>
            <a:r>
              <a:rPr lang="en-US" dirty="0"/>
              <a:t> and </a:t>
            </a:r>
            <a:r>
              <a:rPr lang="en-US" dirty="0" err="1"/>
              <a:t>cbow</a:t>
            </a:r>
            <a:r>
              <a:rPr lang="en-US" dirty="0"/>
              <a:t> then tries to predict next word based on a window size.</a:t>
            </a:r>
          </a:p>
          <a:p>
            <a:r>
              <a:rPr lang="en-US" dirty="0"/>
              <a:t>Glove capture global context of the words instead of a local context like in word2vec. By focusing on a cooccurrence matrix. </a:t>
            </a:r>
          </a:p>
          <a:p>
            <a:r>
              <a:rPr lang="en-US" dirty="0"/>
              <a:t>While word2vec is based on </a:t>
            </a:r>
          </a:p>
          <a:p>
            <a:pPr marL="0" indent="0">
              <a:buNone/>
            </a:pPr>
            <a:r>
              <a:rPr lang="en-US" dirty="0"/>
              <a:t>vectors of the words.</a:t>
            </a:r>
          </a:p>
        </p:txBody>
      </p:sp>
      <p:pic>
        <p:nvPicPr>
          <p:cNvPr id="5" name="Picture 4">
            <a:extLst>
              <a:ext uri="{FF2B5EF4-FFF2-40B4-BE49-F238E27FC236}">
                <a16:creationId xmlns:a16="http://schemas.microsoft.com/office/drawing/2014/main" id="{73A84502-E098-4632-B79F-749B403ADF74}"/>
              </a:ext>
            </a:extLst>
          </p:cNvPr>
          <p:cNvPicPr>
            <a:picLocks noChangeAspect="1"/>
          </p:cNvPicPr>
          <p:nvPr/>
        </p:nvPicPr>
        <p:blipFill>
          <a:blip r:embed="rId2"/>
          <a:stretch>
            <a:fillRect/>
          </a:stretch>
        </p:blipFill>
        <p:spPr>
          <a:xfrm>
            <a:off x="6096000" y="3929333"/>
            <a:ext cx="5478598" cy="2247630"/>
          </a:xfrm>
          <a:prstGeom prst="rect">
            <a:avLst/>
          </a:prstGeom>
        </p:spPr>
      </p:pic>
    </p:spTree>
    <p:extLst>
      <p:ext uri="{BB962C8B-B14F-4D97-AF65-F5344CB8AC3E}">
        <p14:creationId xmlns:p14="http://schemas.microsoft.com/office/powerpoint/2010/main" val="858680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5466B-6ECF-4288-8B41-0AD756E525A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3C0B21A-1D59-4EF6-8B18-812C945E5702}"/>
              </a:ext>
            </a:extLst>
          </p:cNvPr>
          <p:cNvSpPr>
            <a:spLocks noGrp="1"/>
          </p:cNvSpPr>
          <p:nvPr>
            <p:ph idx="1"/>
          </p:nvPr>
        </p:nvSpPr>
        <p:spPr/>
        <p:txBody>
          <a:bodyPr/>
          <a:lstStyle/>
          <a:p>
            <a:r>
              <a:rPr lang="en-US" dirty="0"/>
              <a:t>The R-square value increases as we keep on adding more features, but even when values that are not correlated with target variable. </a:t>
            </a:r>
          </a:p>
          <a:p>
            <a:r>
              <a:rPr lang="en-US" dirty="0"/>
              <a:t>Does not penalize the newly added features</a:t>
            </a:r>
          </a:p>
          <a:p>
            <a:r>
              <a:rPr lang="en-US" dirty="0"/>
              <a:t>So we use adjusted R-square</a:t>
            </a:r>
          </a:p>
        </p:txBody>
      </p:sp>
      <p:pic>
        <p:nvPicPr>
          <p:cNvPr id="4" name="Picture 3">
            <a:extLst>
              <a:ext uri="{FF2B5EF4-FFF2-40B4-BE49-F238E27FC236}">
                <a16:creationId xmlns:a16="http://schemas.microsoft.com/office/drawing/2014/main" id="{6D353C91-9C93-4A42-953A-B144A607F702}"/>
              </a:ext>
            </a:extLst>
          </p:cNvPr>
          <p:cNvPicPr>
            <a:picLocks noChangeAspect="1"/>
          </p:cNvPicPr>
          <p:nvPr/>
        </p:nvPicPr>
        <p:blipFill>
          <a:blip r:embed="rId2"/>
          <a:stretch>
            <a:fillRect/>
          </a:stretch>
        </p:blipFill>
        <p:spPr>
          <a:xfrm>
            <a:off x="6096000" y="3267034"/>
            <a:ext cx="4618817" cy="3225841"/>
          </a:xfrm>
          <a:prstGeom prst="rect">
            <a:avLst/>
          </a:prstGeom>
        </p:spPr>
      </p:pic>
    </p:spTree>
    <p:extLst>
      <p:ext uri="{BB962C8B-B14F-4D97-AF65-F5344CB8AC3E}">
        <p14:creationId xmlns:p14="http://schemas.microsoft.com/office/powerpoint/2010/main" val="14888427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25C7F-5279-4F2F-B5B3-940E85B38D17}"/>
              </a:ext>
            </a:extLst>
          </p:cNvPr>
          <p:cNvSpPr>
            <a:spLocks noGrp="1"/>
          </p:cNvSpPr>
          <p:nvPr>
            <p:ph type="title"/>
          </p:nvPr>
        </p:nvSpPr>
        <p:spPr/>
        <p:txBody>
          <a:bodyPr/>
          <a:lstStyle/>
          <a:p>
            <a:r>
              <a:rPr lang="en-US" dirty="0"/>
              <a:t>Confidence Interval</a:t>
            </a:r>
          </a:p>
        </p:txBody>
      </p:sp>
      <p:sp>
        <p:nvSpPr>
          <p:cNvPr id="3" name="Content Placeholder 2">
            <a:extLst>
              <a:ext uri="{FF2B5EF4-FFF2-40B4-BE49-F238E27FC236}">
                <a16:creationId xmlns:a16="http://schemas.microsoft.com/office/drawing/2014/main" id="{A5CE25F1-CB63-48E0-90B0-03E0C3763272}"/>
              </a:ext>
            </a:extLst>
          </p:cNvPr>
          <p:cNvSpPr>
            <a:spLocks noGrp="1"/>
          </p:cNvSpPr>
          <p:nvPr>
            <p:ph idx="1"/>
          </p:nvPr>
        </p:nvSpPr>
        <p:spPr/>
        <p:txBody>
          <a:bodyPr/>
          <a:lstStyle/>
          <a:p>
            <a:r>
              <a:rPr lang="en-US" dirty="0"/>
              <a:t>Confidence Interval is a range of values we are fairly sure our true value lies in.</a:t>
            </a:r>
          </a:p>
        </p:txBody>
      </p:sp>
    </p:spTree>
    <p:extLst>
      <p:ext uri="{BB962C8B-B14F-4D97-AF65-F5344CB8AC3E}">
        <p14:creationId xmlns:p14="http://schemas.microsoft.com/office/powerpoint/2010/main" val="2456589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B83FBD-B4F2-467C-AE00-D9F25F38E3A5}"/>
              </a:ext>
            </a:extLst>
          </p:cNvPr>
          <p:cNvSpPr>
            <a:spLocks noGrp="1"/>
          </p:cNvSpPr>
          <p:nvPr>
            <p:ph idx="1"/>
          </p:nvPr>
        </p:nvSpPr>
        <p:spPr>
          <a:xfrm>
            <a:off x="209027" y="131049"/>
            <a:ext cx="11854342" cy="6395586"/>
          </a:xfrm>
        </p:spPr>
        <p:txBody>
          <a:bodyPr/>
          <a:lstStyle/>
          <a:p>
            <a:r>
              <a:rPr lang="en-US" dirty="0"/>
              <a:t>When features are correlated, R-square would be higher hence overall would be closer to 1 meaning higher.</a:t>
            </a:r>
          </a:p>
          <a:p>
            <a:r>
              <a:rPr lang="en-US" dirty="0"/>
              <a:t>However, if we are adding more features the division would penalize</a:t>
            </a:r>
          </a:p>
        </p:txBody>
      </p:sp>
      <p:pic>
        <p:nvPicPr>
          <p:cNvPr id="5" name="Picture 4">
            <a:extLst>
              <a:ext uri="{FF2B5EF4-FFF2-40B4-BE49-F238E27FC236}">
                <a16:creationId xmlns:a16="http://schemas.microsoft.com/office/drawing/2014/main" id="{83F4B226-C8E0-4342-A4F9-87F0D65CCCB9}"/>
              </a:ext>
            </a:extLst>
          </p:cNvPr>
          <p:cNvPicPr>
            <a:picLocks noChangeAspect="1"/>
          </p:cNvPicPr>
          <p:nvPr/>
        </p:nvPicPr>
        <p:blipFill>
          <a:blip r:embed="rId2"/>
          <a:stretch>
            <a:fillRect/>
          </a:stretch>
        </p:blipFill>
        <p:spPr>
          <a:xfrm>
            <a:off x="209027" y="1566904"/>
            <a:ext cx="7089395" cy="4737153"/>
          </a:xfrm>
          <a:prstGeom prst="rect">
            <a:avLst/>
          </a:prstGeom>
        </p:spPr>
      </p:pic>
      <p:pic>
        <p:nvPicPr>
          <p:cNvPr id="7" name="Picture 6">
            <a:extLst>
              <a:ext uri="{FF2B5EF4-FFF2-40B4-BE49-F238E27FC236}">
                <a16:creationId xmlns:a16="http://schemas.microsoft.com/office/drawing/2014/main" id="{4891E05C-EAA5-4EF5-B09F-87137B44320E}"/>
              </a:ext>
            </a:extLst>
          </p:cNvPr>
          <p:cNvPicPr>
            <a:picLocks noChangeAspect="1"/>
          </p:cNvPicPr>
          <p:nvPr/>
        </p:nvPicPr>
        <p:blipFill>
          <a:blip r:embed="rId3"/>
          <a:stretch>
            <a:fillRect/>
          </a:stretch>
        </p:blipFill>
        <p:spPr>
          <a:xfrm>
            <a:off x="5134062" y="4608572"/>
            <a:ext cx="5835045" cy="1365047"/>
          </a:xfrm>
          <a:prstGeom prst="rect">
            <a:avLst/>
          </a:prstGeom>
        </p:spPr>
      </p:pic>
    </p:spTree>
    <p:extLst>
      <p:ext uri="{BB962C8B-B14F-4D97-AF65-F5344CB8AC3E}">
        <p14:creationId xmlns:p14="http://schemas.microsoft.com/office/powerpoint/2010/main" val="2131548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AF4C6-824F-43CF-AE90-A31824C521B7}"/>
              </a:ext>
            </a:extLst>
          </p:cNvPr>
          <p:cNvSpPr>
            <a:spLocks noGrp="1"/>
          </p:cNvSpPr>
          <p:nvPr>
            <p:ph type="title"/>
          </p:nvPr>
        </p:nvSpPr>
        <p:spPr/>
        <p:txBody>
          <a:bodyPr/>
          <a:lstStyle/>
          <a:p>
            <a:r>
              <a:rPr lang="en-US" dirty="0"/>
              <a:t>Hypothesis Testing</a:t>
            </a:r>
          </a:p>
        </p:txBody>
      </p:sp>
      <p:sp>
        <p:nvSpPr>
          <p:cNvPr id="3" name="Content Placeholder 2">
            <a:extLst>
              <a:ext uri="{FF2B5EF4-FFF2-40B4-BE49-F238E27FC236}">
                <a16:creationId xmlns:a16="http://schemas.microsoft.com/office/drawing/2014/main" id="{7445A1CF-FF11-4126-B56C-4CA9D7A256D7}"/>
              </a:ext>
            </a:extLst>
          </p:cNvPr>
          <p:cNvSpPr>
            <a:spLocks noGrp="1"/>
          </p:cNvSpPr>
          <p:nvPr>
            <p:ph idx="1"/>
          </p:nvPr>
        </p:nvSpPr>
        <p:spPr>
          <a:xfrm>
            <a:off x="309319" y="1766189"/>
            <a:ext cx="5101206" cy="4351338"/>
          </a:xfrm>
        </p:spPr>
        <p:txBody>
          <a:bodyPr>
            <a:normAutofit/>
          </a:bodyPr>
          <a:lstStyle/>
          <a:p>
            <a:r>
              <a:rPr lang="en-US" dirty="0"/>
              <a:t>We evaluate Ho and H1 for a population using the sample data</a:t>
            </a:r>
          </a:p>
          <a:p>
            <a:r>
              <a:rPr lang="en-US" dirty="0"/>
              <a:t>P &lt; 0.05 is the significance value. If P &lt; 0.05 we reject the null hypothesis</a:t>
            </a:r>
          </a:p>
          <a:p>
            <a:r>
              <a:rPr lang="en-US" dirty="0"/>
              <a:t>Type 1 error when we don’t have enough evidence to support Ho and </a:t>
            </a:r>
            <a:r>
              <a:rPr lang="en-US" dirty="0" err="1"/>
              <a:t>viceversa</a:t>
            </a:r>
            <a:r>
              <a:rPr lang="en-US" dirty="0"/>
              <a:t> for Type 2</a:t>
            </a:r>
          </a:p>
          <a:p>
            <a:endParaRPr lang="en-US" dirty="0"/>
          </a:p>
        </p:txBody>
      </p:sp>
      <p:pic>
        <p:nvPicPr>
          <p:cNvPr id="4" name="Content Placeholder 4">
            <a:extLst>
              <a:ext uri="{FF2B5EF4-FFF2-40B4-BE49-F238E27FC236}">
                <a16:creationId xmlns:a16="http://schemas.microsoft.com/office/drawing/2014/main" id="{547ECA15-41B3-4B06-B299-A8F7A2289055}"/>
              </a:ext>
            </a:extLst>
          </p:cNvPr>
          <p:cNvPicPr>
            <a:picLocks noChangeAspect="1"/>
          </p:cNvPicPr>
          <p:nvPr/>
        </p:nvPicPr>
        <p:blipFill>
          <a:blip r:embed="rId2"/>
          <a:stretch>
            <a:fillRect/>
          </a:stretch>
        </p:blipFill>
        <p:spPr>
          <a:xfrm>
            <a:off x="6096000" y="1766189"/>
            <a:ext cx="5954461" cy="4351338"/>
          </a:xfrm>
          <a:prstGeom prst="rect">
            <a:avLst/>
          </a:prstGeom>
        </p:spPr>
      </p:pic>
    </p:spTree>
    <p:extLst>
      <p:ext uri="{BB962C8B-B14F-4D97-AF65-F5344CB8AC3E}">
        <p14:creationId xmlns:p14="http://schemas.microsoft.com/office/powerpoint/2010/main" val="106314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Value and Statistical Significance | Simply Psychology">
            <a:extLst>
              <a:ext uri="{FF2B5EF4-FFF2-40B4-BE49-F238E27FC236}">
                <a16:creationId xmlns:a16="http://schemas.microsoft.com/office/drawing/2014/main" id="{10441ECC-8247-4FD3-B3E5-4C9FE62C97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7580" y="4357041"/>
            <a:ext cx="3876980" cy="242014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8DD7DAF-47AA-426E-B471-47CA1751F895}"/>
              </a:ext>
            </a:extLst>
          </p:cNvPr>
          <p:cNvSpPr>
            <a:spLocks noGrp="1"/>
          </p:cNvSpPr>
          <p:nvPr>
            <p:ph type="title"/>
          </p:nvPr>
        </p:nvSpPr>
        <p:spPr>
          <a:xfrm>
            <a:off x="838200" y="365125"/>
            <a:ext cx="10515600" cy="1460500"/>
          </a:xfrm>
        </p:spPr>
        <p:txBody>
          <a:bodyPr/>
          <a:lstStyle/>
          <a:p>
            <a:r>
              <a:rPr lang="en-US" b="0" i="0" dirty="0">
                <a:effectLst/>
                <a:latin typeface="Roboto"/>
              </a:rPr>
              <a:t>T </a:t>
            </a:r>
            <a:r>
              <a:rPr lang="en-US" b="0" i="0" dirty="0" err="1">
                <a:effectLst/>
                <a:latin typeface="Roboto"/>
              </a:rPr>
              <a:t>test,Chi</a:t>
            </a:r>
            <a:r>
              <a:rPr lang="en-US" b="0" i="0" dirty="0">
                <a:effectLst/>
                <a:latin typeface="Roboto"/>
              </a:rPr>
              <a:t> Square Test, </a:t>
            </a:r>
            <a:r>
              <a:rPr lang="en-US" b="0" i="0" dirty="0" err="1">
                <a:effectLst/>
                <a:latin typeface="Roboto"/>
              </a:rPr>
              <a:t>Anova</a:t>
            </a:r>
            <a:r>
              <a:rPr lang="en-US" b="0" i="0" dirty="0">
                <a:effectLst/>
                <a:latin typeface="Roboto"/>
              </a:rPr>
              <a:t> Test</a:t>
            </a:r>
            <a:endParaRPr lang="en-US" dirty="0"/>
          </a:p>
        </p:txBody>
      </p:sp>
      <p:sp>
        <p:nvSpPr>
          <p:cNvPr id="3" name="Content Placeholder 2">
            <a:extLst>
              <a:ext uri="{FF2B5EF4-FFF2-40B4-BE49-F238E27FC236}">
                <a16:creationId xmlns:a16="http://schemas.microsoft.com/office/drawing/2014/main" id="{EF65E1A0-E9EC-4A5B-8A57-4F1A990395DD}"/>
              </a:ext>
            </a:extLst>
          </p:cNvPr>
          <p:cNvSpPr>
            <a:spLocks noGrp="1"/>
          </p:cNvSpPr>
          <p:nvPr>
            <p:ph idx="1"/>
          </p:nvPr>
        </p:nvSpPr>
        <p:spPr>
          <a:xfrm>
            <a:off x="838200" y="1825625"/>
            <a:ext cx="5552945" cy="4351338"/>
          </a:xfrm>
        </p:spPr>
        <p:txBody>
          <a:bodyPr>
            <a:normAutofit/>
          </a:bodyPr>
          <a:lstStyle/>
          <a:p>
            <a:r>
              <a:rPr lang="en-US" sz="1600" dirty="0"/>
              <a:t>1 categorical = One sample proportion test</a:t>
            </a:r>
          </a:p>
          <a:p>
            <a:r>
              <a:rPr lang="en-US" sz="1600" dirty="0"/>
              <a:t>2 categorical = chi-square test</a:t>
            </a:r>
          </a:p>
          <a:p>
            <a:r>
              <a:rPr lang="en-US" sz="1600" dirty="0"/>
              <a:t>1 continuous = t test</a:t>
            </a:r>
          </a:p>
          <a:p>
            <a:r>
              <a:rPr lang="en-US" sz="1600" dirty="0"/>
              <a:t>2 continuous = correlation</a:t>
            </a:r>
          </a:p>
          <a:p>
            <a:r>
              <a:rPr lang="en-US" sz="1600" dirty="0"/>
              <a:t>Multiple categorical 1 continuous = t test given that categorical has only 2 categories</a:t>
            </a:r>
          </a:p>
          <a:p>
            <a:r>
              <a:rPr lang="en-US" sz="1600" dirty="0"/>
              <a:t>Multiple categorical and 1 continuous = ANOVA test given that categorical has more than 2 categories</a:t>
            </a:r>
          </a:p>
          <a:p>
            <a:r>
              <a:rPr lang="en-US" sz="1600" dirty="0"/>
              <a:t>P &lt;= 0.05 holds for all.</a:t>
            </a:r>
          </a:p>
        </p:txBody>
      </p:sp>
      <p:pic>
        <p:nvPicPr>
          <p:cNvPr id="5" name="Picture 4">
            <a:extLst>
              <a:ext uri="{FF2B5EF4-FFF2-40B4-BE49-F238E27FC236}">
                <a16:creationId xmlns:a16="http://schemas.microsoft.com/office/drawing/2014/main" id="{5F33FA13-1E66-466C-8632-0024D83312A7}"/>
              </a:ext>
            </a:extLst>
          </p:cNvPr>
          <p:cNvPicPr>
            <a:picLocks noChangeAspect="1"/>
          </p:cNvPicPr>
          <p:nvPr/>
        </p:nvPicPr>
        <p:blipFill>
          <a:blip r:embed="rId3"/>
          <a:stretch>
            <a:fillRect/>
          </a:stretch>
        </p:blipFill>
        <p:spPr>
          <a:xfrm>
            <a:off x="6391144" y="1601240"/>
            <a:ext cx="5550528" cy="5026063"/>
          </a:xfrm>
          <a:prstGeom prst="rect">
            <a:avLst/>
          </a:prstGeom>
        </p:spPr>
      </p:pic>
      <p:sp>
        <p:nvSpPr>
          <p:cNvPr id="7" name="Freeform: Shape 6">
            <a:extLst>
              <a:ext uri="{FF2B5EF4-FFF2-40B4-BE49-F238E27FC236}">
                <a16:creationId xmlns:a16="http://schemas.microsoft.com/office/drawing/2014/main" id="{0CCE6893-8BE1-4287-9EA3-6E523F0760A6}"/>
              </a:ext>
            </a:extLst>
          </p:cNvPr>
          <p:cNvSpPr/>
          <p:nvPr/>
        </p:nvSpPr>
        <p:spPr>
          <a:xfrm>
            <a:off x="10460892" y="1426128"/>
            <a:ext cx="1795424" cy="1283516"/>
          </a:xfrm>
          <a:custGeom>
            <a:avLst/>
            <a:gdLst>
              <a:gd name="connsiteX0" fmla="*/ 620965 w 1795424"/>
              <a:gd name="connsiteY0" fmla="*/ 16778 h 1283516"/>
              <a:gd name="connsiteX1" fmla="*/ 528686 w 1795424"/>
              <a:gd name="connsiteY1" fmla="*/ 41945 h 1283516"/>
              <a:gd name="connsiteX2" fmla="*/ 503519 w 1795424"/>
              <a:gd name="connsiteY2" fmla="*/ 58723 h 1283516"/>
              <a:gd name="connsiteX3" fmla="*/ 419629 w 1795424"/>
              <a:gd name="connsiteY3" fmla="*/ 109057 h 1283516"/>
              <a:gd name="connsiteX4" fmla="*/ 386073 w 1795424"/>
              <a:gd name="connsiteY4" fmla="*/ 142613 h 1283516"/>
              <a:gd name="connsiteX5" fmla="*/ 327350 w 1795424"/>
              <a:gd name="connsiteY5" fmla="*/ 184558 h 1283516"/>
              <a:gd name="connsiteX6" fmla="*/ 310572 w 1795424"/>
              <a:gd name="connsiteY6" fmla="*/ 209725 h 1283516"/>
              <a:gd name="connsiteX7" fmla="*/ 285405 w 1795424"/>
              <a:gd name="connsiteY7" fmla="*/ 226503 h 1283516"/>
              <a:gd name="connsiteX8" fmla="*/ 260238 w 1795424"/>
              <a:gd name="connsiteY8" fmla="*/ 251670 h 1283516"/>
              <a:gd name="connsiteX9" fmla="*/ 226682 w 1795424"/>
              <a:gd name="connsiteY9" fmla="*/ 276837 h 1283516"/>
              <a:gd name="connsiteX10" fmla="*/ 209904 w 1795424"/>
              <a:gd name="connsiteY10" fmla="*/ 302004 h 1283516"/>
              <a:gd name="connsiteX11" fmla="*/ 151181 w 1795424"/>
              <a:gd name="connsiteY11" fmla="*/ 343949 h 1283516"/>
              <a:gd name="connsiteX12" fmla="*/ 126014 w 1795424"/>
              <a:gd name="connsiteY12" fmla="*/ 377505 h 1283516"/>
              <a:gd name="connsiteX13" fmla="*/ 92458 w 1795424"/>
              <a:gd name="connsiteY13" fmla="*/ 402672 h 1283516"/>
              <a:gd name="connsiteX14" fmla="*/ 58902 w 1795424"/>
              <a:gd name="connsiteY14" fmla="*/ 436228 h 1283516"/>
              <a:gd name="connsiteX15" fmla="*/ 25347 w 1795424"/>
              <a:gd name="connsiteY15" fmla="*/ 503340 h 1283516"/>
              <a:gd name="connsiteX16" fmla="*/ 8569 w 1795424"/>
              <a:gd name="connsiteY16" fmla="*/ 570452 h 1283516"/>
              <a:gd name="connsiteX17" fmla="*/ 8569 w 1795424"/>
              <a:gd name="connsiteY17" fmla="*/ 813733 h 1283516"/>
              <a:gd name="connsiteX18" fmla="*/ 25347 w 1795424"/>
              <a:gd name="connsiteY18" fmla="*/ 864066 h 1283516"/>
              <a:gd name="connsiteX19" fmla="*/ 33736 w 1795424"/>
              <a:gd name="connsiteY19" fmla="*/ 889233 h 1283516"/>
              <a:gd name="connsiteX20" fmla="*/ 50514 w 1795424"/>
              <a:gd name="connsiteY20" fmla="*/ 914400 h 1283516"/>
              <a:gd name="connsiteX21" fmla="*/ 58902 w 1795424"/>
              <a:gd name="connsiteY21" fmla="*/ 939567 h 1283516"/>
              <a:gd name="connsiteX22" fmla="*/ 117625 w 1795424"/>
              <a:gd name="connsiteY22" fmla="*/ 1015068 h 1283516"/>
              <a:gd name="connsiteX23" fmla="*/ 142792 w 1795424"/>
              <a:gd name="connsiteY23" fmla="*/ 1031846 h 1283516"/>
              <a:gd name="connsiteX24" fmla="*/ 218293 w 1795424"/>
              <a:gd name="connsiteY24" fmla="*/ 1090569 h 1283516"/>
              <a:gd name="connsiteX25" fmla="*/ 243460 w 1795424"/>
              <a:gd name="connsiteY25" fmla="*/ 1107347 h 1283516"/>
              <a:gd name="connsiteX26" fmla="*/ 293794 w 1795424"/>
              <a:gd name="connsiteY26" fmla="*/ 1124125 h 1283516"/>
              <a:gd name="connsiteX27" fmla="*/ 352517 w 1795424"/>
              <a:gd name="connsiteY27" fmla="*/ 1149292 h 1283516"/>
              <a:gd name="connsiteX28" fmla="*/ 377684 w 1795424"/>
              <a:gd name="connsiteY28" fmla="*/ 1166070 h 1283516"/>
              <a:gd name="connsiteX29" fmla="*/ 411240 w 1795424"/>
              <a:gd name="connsiteY29" fmla="*/ 1174459 h 1283516"/>
              <a:gd name="connsiteX30" fmla="*/ 436407 w 1795424"/>
              <a:gd name="connsiteY30" fmla="*/ 1182848 h 1283516"/>
              <a:gd name="connsiteX31" fmla="*/ 469963 w 1795424"/>
              <a:gd name="connsiteY31" fmla="*/ 1191237 h 1283516"/>
              <a:gd name="connsiteX32" fmla="*/ 495130 w 1795424"/>
              <a:gd name="connsiteY32" fmla="*/ 1199626 h 1283516"/>
              <a:gd name="connsiteX33" fmla="*/ 562242 w 1795424"/>
              <a:gd name="connsiteY33" fmla="*/ 1216404 h 1283516"/>
              <a:gd name="connsiteX34" fmla="*/ 629354 w 1795424"/>
              <a:gd name="connsiteY34" fmla="*/ 1233182 h 1283516"/>
              <a:gd name="connsiteX35" fmla="*/ 662910 w 1795424"/>
              <a:gd name="connsiteY35" fmla="*/ 1241571 h 1283516"/>
              <a:gd name="connsiteX36" fmla="*/ 688077 w 1795424"/>
              <a:gd name="connsiteY36" fmla="*/ 1249960 h 1283516"/>
              <a:gd name="connsiteX37" fmla="*/ 738411 w 1795424"/>
              <a:gd name="connsiteY37" fmla="*/ 1258349 h 1283516"/>
              <a:gd name="connsiteX38" fmla="*/ 830690 w 1795424"/>
              <a:gd name="connsiteY38" fmla="*/ 1275127 h 1283516"/>
              <a:gd name="connsiteX39" fmla="*/ 897802 w 1795424"/>
              <a:gd name="connsiteY39" fmla="*/ 1283516 h 1283516"/>
              <a:gd name="connsiteX40" fmla="*/ 1275306 w 1795424"/>
              <a:gd name="connsiteY40" fmla="*/ 1275127 h 1283516"/>
              <a:gd name="connsiteX41" fmla="*/ 1375974 w 1795424"/>
              <a:gd name="connsiteY41" fmla="*/ 1258349 h 1283516"/>
              <a:gd name="connsiteX42" fmla="*/ 1409530 w 1795424"/>
              <a:gd name="connsiteY42" fmla="*/ 1241571 h 1283516"/>
              <a:gd name="connsiteX43" fmla="*/ 1434697 w 1795424"/>
              <a:gd name="connsiteY43" fmla="*/ 1233182 h 1283516"/>
              <a:gd name="connsiteX44" fmla="*/ 1459864 w 1795424"/>
              <a:gd name="connsiteY44" fmla="*/ 1216404 h 1283516"/>
              <a:gd name="connsiteX45" fmla="*/ 1493420 w 1795424"/>
              <a:gd name="connsiteY45" fmla="*/ 1199626 h 1283516"/>
              <a:gd name="connsiteX46" fmla="*/ 1535365 w 1795424"/>
              <a:gd name="connsiteY46" fmla="*/ 1174459 h 1283516"/>
              <a:gd name="connsiteX47" fmla="*/ 1577310 w 1795424"/>
              <a:gd name="connsiteY47" fmla="*/ 1132514 h 1283516"/>
              <a:gd name="connsiteX48" fmla="*/ 1594088 w 1795424"/>
              <a:gd name="connsiteY48" fmla="*/ 1107347 h 1283516"/>
              <a:gd name="connsiteX49" fmla="*/ 1619255 w 1795424"/>
              <a:gd name="connsiteY49" fmla="*/ 1073791 h 1283516"/>
              <a:gd name="connsiteX50" fmla="*/ 1644422 w 1795424"/>
              <a:gd name="connsiteY50" fmla="*/ 1048624 h 1283516"/>
              <a:gd name="connsiteX51" fmla="*/ 1694756 w 1795424"/>
              <a:gd name="connsiteY51" fmla="*/ 931178 h 1283516"/>
              <a:gd name="connsiteX52" fmla="*/ 1719923 w 1795424"/>
              <a:gd name="connsiteY52" fmla="*/ 864066 h 1283516"/>
              <a:gd name="connsiteX53" fmla="*/ 1736701 w 1795424"/>
              <a:gd name="connsiteY53" fmla="*/ 813733 h 1283516"/>
              <a:gd name="connsiteX54" fmla="*/ 1745090 w 1795424"/>
              <a:gd name="connsiteY54" fmla="*/ 788566 h 1283516"/>
              <a:gd name="connsiteX55" fmla="*/ 1753479 w 1795424"/>
              <a:gd name="connsiteY55" fmla="*/ 763399 h 1283516"/>
              <a:gd name="connsiteX56" fmla="*/ 1761868 w 1795424"/>
              <a:gd name="connsiteY56" fmla="*/ 729843 h 1283516"/>
              <a:gd name="connsiteX57" fmla="*/ 1778646 w 1795424"/>
              <a:gd name="connsiteY57" fmla="*/ 696287 h 1283516"/>
              <a:gd name="connsiteX58" fmla="*/ 1795424 w 1795424"/>
              <a:gd name="connsiteY58" fmla="*/ 570452 h 1283516"/>
              <a:gd name="connsiteX59" fmla="*/ 1787035 w 1795424"/>
              <a:gd name="connsiteY59" fmla="*/ 469784 h 1283516"/>
              <a:gd name="connsiteX60" fmla="*/ 1761868 w 1795424"/>
              <a:gd name="connsiteY60" fmla="*/ 394283 h 1283516"/>
              <a:gd name="connsiteX61" fmla="*/ 1753479 w 1795424"/>
              <a:gd name="connsiteY61" fmla="*/ 360727 h 1283516"/>
              <a:gd name="connsiteX62" fmla="*/ 1711534 w 1795424"/>
              <a:gd name="connsiteY62" fmla="*/ 310393 h 1283516"/>
              <a:gd name="connsiteX63" fmla="*/ 1694756 w 1795424"/>
              <a:gd name="connsiteY63" fmla="*/ 276837 h 1283516"/>
              <a:gd name="connsiteX64" fmla="*/ 1669589 w 1795424"/>
              <a:gd name="connsiteY64" fmla="*/ 260059 h 1283516"/>
              <a:gd name="connsiteX65" fmla="*/ 1636033 w 1795424"/>
              <a:gd name="connsiteY65" fmla="*/ 234892 h 1283516"/>
              <a:gd name="connsiteX66" fmla="*/ 1577310 w 1795424"/>
              <a:gd name="connsiteY66" fmla="*/ 184558 h 1283516"/>
              <a:gd name="connsiteX67" fmla="*/ 1526976 w 1795424"/>
              <a:gd name="connsiteY67" fmla="*/ 167780 h 1283516"/>
              <a:gd name="connsiteX68" fmla="*/ 1485031 w 1795424"/>
              <a:gd name="connsiteY68" fmla="*/ 142613 h 1283516"/>
              <a:gd name="connsiteX69" fmla="*/ 1459864 w 1795424"/>
              <a:gd name="connsiteY69" fmla="*/ 134224 h 1283516"/>
              <a:gd name="connsiteX70" fmla="*/ 1434697 w 1795424"/>
              <a:gd name="connsiteY70" fmla="*/ 117446 h 1283516"/>
              <a:gd name="connsiteX71" fmla="*/ 1384363 w 1795424"/>
              <a:gd name="connsiteY71" fmla="*/ 100668 h 1283516"/>
              <a:gd name="connsiteX72" fmla="*/ 1359196 w 1795424"/>
              <a:gd name="connsiteY72" fmla="*/ 92279 h 1283516"/>
              <a:gd name="connsiteX73" fmla="*/ 1334029 w 1795424"/>
              <a:gd name="connsiteY73" fmla="*/ 83890 h 1283516"/>
              <a:gd name="connsiteX74" fmla="*/ 1300473 w 1795424"/>
              <a:gd name="connsiteY74" fmla="*/ 75501 h 1283516"/>
              <a:gd name="connsiteX75" fmla="*/ 1275306 w 1795424"/>
              <a:gd name="connsiteY75" fmla="*/ 67112 h 1283516"/>
              <a:gd name="connsiteX76" fmla="*/ 1233361 w 1795424"/>
              <a:gd name="connsiteY76" fmla="*/ 58723 h 1283516"/>
              <a:gd name="connsiteX77" fmla="*/ 1132693 w 1795424"/>
              <a:gd name="connsiteY77" fmla="*/ 25167 h 1283516"/>
              <a:gd name="connsiteX78" fmla="*/ 1099137 w 1795424"/>
              <a:gd name="connsiteY78" fmla="*/ 16778 h 1283516"/>
              <a:gd name="connsiteX79" fmla="*/ 1065581 w 1795424"/>
              <a:gd name="connsiteY79" fmla="*/ 8389 h 1283516"/>
              <a:gd name="connsiteX80" fmla="*/ 1023636 w 1795424"/>
              <a:gd name="connsiteY80" fmla="*/ 0 h 1283516"/>
              <a:gd name="connsiteX81" fmla="*/ 646132 w 1795424"/>
              <a:gd name="connsiteY81" fmla="*/ 8389 h 1283516"/>
              <a:gd name="connsiteX82" fmla="*/ 545464 w 1795424"/>
              <a:gd name="connsiteY82" fmla="*/ 16778 h 128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795424" h="1283516">
                <a:moveTo>
                  <a:pt x="620965" y="16778"/>
                </a:moveTo>
                <a:cubicBezTo>
                  <a:pt x="598454" y="21280"/>
                  <a:pt x="546932" y="29781"/>
                  <a:pt x="528686" y="41945"/>
                </a:cubicBezTo>
                <a:cubicBezTo>
                  <a:pt x="520297" y="47538"/>
                  <a:pt x="512273" y="53721"/>
                  <a:pt x="503519" y="58723"/>
                </a:cubicBezTo>
                <a:cubicBezTo>
                  <a:pt x="472627" y="76376"/>
                  <a:pt x="446991" y="81695"/>
                  <a:pt x="419629" y="109057"/>
                </a:cubicBezTo>
                <a:cubicBezTo>
                  <a:pt x="408444" y="120242"/>
                  <a:pt x="398083" y="132318"/>
                  <a:pt x="386073" y="142613"/>
                </a:cubicBezTo>
                <a:cubicBezTo>
                  <a:pt x="352730" y="171193"/>
                  <a:pt x="364178" y="147730"/>
                  <a:pt x="327350" y="184558"/>
                </a:cubicBezTo>
                <a:cubicBezTo>
                  <a:pt x="320221" y="191687"/>
                  <a:pt x="317701" y="202596"/>
                  <a:pt x="310572" y="209725"/>
                </a:cubicBezTo>
                <a:cubicBezTo>
                  <a:pt x="303443" y="216854"/>
                  <a:pt x="293150" y="220048"/>
                  <a:pt x="285405" y="226503"/>
                </a:cubicBezTo>
                <a:cubicBezTo>
                  <a:pt x="276291" y="234098"/>
                  <a:pt x="269246" y="243949"/>
                  <a:pt x="260238" y="251670"/>
                </a:cubicBezTo>
                <a:cubicBezTo>
                  <a:pt x="249622" y="260769"/>
                  <a:pt x="236569" y="266950"/>
                  <a:pt x="226682" y="276837"/>
                </a:cubicBezTo>
                <a:cubicBezTo>
                  <a:pt x="219553" y="283966"/>
                  <a:pt x="216359" y="294259"/>
                  <a:pt x="209904" y="302004"/>
                </a:cubicBezTo>
                <a:cubicBezTo>
                  <a:pt x="185611" y="331155"/>
                  <a:pt x="185106" y="326987"/>
                  <a:pt x="151181" y="343949"/>
                </a:cubicBezTo>
                <a:cubicBezTo>
                  <a:pt x="142792" y="355134"/>
                  <a:pt x="135901" y="367618"/>
                  <a:pt x="126014" y="377505"/>
                </a:cubicBezTo>
                <a:cubicBezTo>
                  <a:pt x="116127" y="387392"/>
                  <a:pt x="102980" y="393465"/>
                  <a:pt x="92458" y="402672"/>
                </a:cubicBezTo>
                <a:cubicBezTo>
                  <a:pt x="80553" y="413089"/>
                  <a:pt x="70087" y="425043"/>
                  <a:pt x="58902" y="436228"/>
                </a:cubicBezTo>
                <a:cubicBezTo>
                  <a:pt x="47717" y="458599"/>
                  <a:pt x="31413" y="479076"/>
                  <a:pt x="25347" y="503340"/>
                </a:cubicBezTo>
                <a:lnTo>
                  <a:pt x="8569" y="570452"/>
                </a:lnTo>
                <a:cubicBezTo>
                  <a:pt x="1696" y="673544"/>
                  <a:pt x="-6668" y="712152"/>
                  <a:pt x="8569" y="813733"/>
                </a:cubicBezTo>
                <a:cubicBezTo>
                  <a:pt x="11192" y="831223"/>
                  <a:pt x="19754" y="847288"/>
                  <a:pt x="25347" y="864066"/>
                </a:cubicBezTo>
                <a:cubicBezTo>
                  <a:pt x="28143" y="872455"/>
                  <a:pt x="28831" y="881875"/>
                  <a:pt x="33736" y="889233"/>
                </a:cubicBezTo>
                <a:lnTo>
                  <a:pt x="50514" y="914400"/>
                </a:lnTo>
                <a:cubicBezTo>
                  <a:pt x="53310" y="922789"/>
                  <a:pt x="54608" y="931837"/>
                  <a:pt x="58902" y="939567"/>
                </a:cubicBezTo>
                <a:cubicBezTo>
                  <a:pt x="75028" y="968595"/>
                  <a:pt x="92326" y="993986"/>
                  <a:pt x="117625" y="1015068"/>
                </a:cubicBezTo>
                <a:cubicBezTo>
                  <a:pt x="125370" y="1021523"/>
                  <a:pt x="135047" y="1025391"/>
                  <a:pt x="142792" y="1031846"/>
                </a:cubicBezTo>
                <a:cubicBezTo>
                  <a:pt x="221643" y="1097555"/>
                  <a:pt x="91077" y="1005758"/>
                  <a:pt x="218293" y="1090569"/>
                </a:cubicBezTo>
                <a:cubicBezTo>
                  <a:pt x="226682" y="1096162"/>
                  <a:pt x="233895" y="1104159"/>
                  <a:pt x="243460" y="1107347"/>
                </a:cubicBezTo>
                <a:cubicBezTo>
                  <a:pt x="260238" y="1112940"/>
                  <a:pt x="279079" y="1114315"/>
                  <a:pt x="293794" y="1124125"/>
                </a:cubicBezTo>
                <a:cubicBezTo>
                  <a:pt x="328554" y="1147298"/>
                  <a:pt x="309180" y="1138458"/>
                  <a:pt x="352517" y="1149292"/>
                </a:cubicBezTo>
                <a:cubicBezTo>
                  <a:pt x="360906" y="1154885"/>
                  <a:pt x="368417" y="1162098"/>
                  <a:pt x="377684" y="1166070"/>
                </a:cubicBezTo>
                <a:cubicBezTo>
                  <a:pt x="388281" y="1170612"/>
                  <a:pt x="400154" y="1171292"/>
                  <a:pt x="411240" y="1174459"/>
                </a:cubicBezTo>
                <a:cubicBezTo>
                  <a:pt x="419743" y="1176888"/>
                  <a:pt x="427904" y="1180419"/>
                  <a:pt x="436407" y="1182848"/>
                </a:cubicBezTo>
                <a:cubicBezTo>
                  <a:pt x="447493" y="1186015"/>
                  <a:pt x="458877" y="1188070"/>
                  <a:pt x="469963" y="1191237"/>
                </a:cubicBezTo>
                <a:cubicBezTo>
                  <a:pt x="478466" y="1193666"/>
                  <a:pt x="486599" y="1197299"/>
                  <a:pt x="495130" y="1199626"/>
                </a:cubicBezTo>
                <a:cubicBezTo>
                  <a:pt x="517377" y="1205693"/>
                  <a:pt x="539871" y="1210811"/>
                  <a:pt x="562242" y="1216404"/>
                </a:cubicBezTo>
                <a:lnTo>
                  <a:pt x="629354" y="1233182"/>
                </a:lnTo>
                <a:cubicBezTo>
                  <a:pt x="640539" y="1235978"/>
                  <a:pt x="651972" y="1237925"/>
                  <a:pt x="662910" y="1241571"/>
                </a:cubicBezTo>
                <a:cubicBezTo>
                  <a:pt x="671299" y="1244367"/>
                  <a:pt x="679445" y="1248042"/>
                  <a:pt x="688077" y="1249960"/>
                </a:cubicBezTo>
                <a:cubicBezTo>
                  <a:pt x="704681" y="1253650"/>
                  <a:pt x="721676" y="1255306"/>
                  <a:pt x="738411" y="1258349"/>
                </a:cubicBezTo>
                <a:cubicBezTo>
                  <a:pt x="791403" y="1267984"/>
                  <a:pt x="773010" y="1266887"/>
                  <a:pt x="830690" y="1275127"/>
                </a:cubicBezTo>
                <a:cubicBezTo>
                  <a:pt x="853008" y="1278315"/>
                  <a:pt x="875431" y="1280720"/>
                  <a:pt x="897802" y="1283516"/>
                </a:cubicBezTo>
                <a:cubicBezTo>
                  <a:pt x="1023637" y="1280720"/>
                  <a:pt x="1149614" y="1281742"/>
                  <a:pt x="1275306" y="1275127"/>
                </a:cubicBezTo>
                <a:cubicBezTo>
                  <a:pt x="1309278" y="1273339"/>
                  <a:pt x="1375974" y="1258349"/>
                  <a:pt x="1375974" y="1258349"/>
                </a:cubicBezTo>
                <a:cubicBezTo>
                  <a:pt x="1387159" y="1252756"/>
                  <a:pt x="1398036" y="1246497"/>
                  <a:pt x="1409530" y="1241571"/>
                </a:cubicBezTo>
                <a:cubicBezTo>
                  <a:pt x="1417658" y="1238088"/>
                  <a:pt x="1426788" y="1237137"/>
                  <a:pt x="1434697" y="1233182"/>
                </a:cubicBezTo>
                <a:cubicBezTo>
                  <a:pt x="1443715" y="1228673"/>
                  <a:pt x="1451110" y="1221406"/>
                  <a:pt x="1459864" y="1216404"/>
                </a:cubicBezTo>
                <a:cubicBezTo>
                  <a:pt x="1470722" y="1210199"/>
                  <a:pt x="1482488" y="1205699"/>
                  <a:pt x="1493420" y="1199626"/>
                </a:cubicBezTo>
                <a:cubicBezTo>
                  <a:pt x="1507673" y="1191707"/>
                  <a:pt x="1521383" y="1182848"/>
                  <a:pt x="1535365" y="1174459"/>
                </a:cubicBezTo>
                <a:cubicBezTo>
                  <a:pt x="1580106" y="1107347"/>
                  <a:pt x="1521383" y="1188441"/>
                  <a:pt x="1577310" y="1132514"/>
                </a:cubicBezTo>
                <a:cubicBezTo>
                  <a:pt x="1584439" y="1125385"/>
                  <a:pt x="1588228" y="1115551"/>
                  <a:pt x="1594088" y="1107347"/>
                </a:cubicBezTo>
                <a:cubicBezTo>
                  <a:pt x="1602215" y="1095970"/>
                  <a:pt x="1610156" y="1084407"/>
                  <a:pt x="1619255" y="1073791"/>
                </a:cubicBezTo>
                <a:cubicBezTo>
                  <a:pt x="1626976" y="1064783"/>
                  <a:pt x="1638053" y="1058633"/>
                  <a:pt x="1644422" y="1048624"/>
                </a:cubicBezTo>
                <a:cubicBezTo>
                  <a:pt x="1725886" y="920610"/>
                  <a:pt x="1641786" y="1037119"/>
                  <a:pt x="1694756" y="931178"/>
                </a:cubicBezTo>
                <a:cubicBezTo>
                  <a:pt x="1722885" y="874920"/>
                  <a:pt x="1702789" y="921177"/>
                  <a:pt x="1719923" y="864066"/>
                </a:cubicBezTo>
                <a:cubicBezTo>
                  <a:pt x="1725005" y="847127"/>
                  <a:pt x="1731108" y="830511"/>
                  <a:pt x="1736701" y="813733"/>
                </a:cubicBezTo>
                <a:lnTo>
                  <a:pt x="1745090" y="788566"/>
                </a:lnTo>
                <a:cubicBezTo>
                  <a:pt x="1747886" y="780177"/>
                  <a:pt x="1751334" y="771978"/>
                  <a:pt x="1753479" y="763399"/>
                </a:cubicBezTo>
                <a:cubicBezTo>
                  <a:pt x="1756275" y="752214"/>
                  <a:pt x="1757820" y="740638"/>
                  <a:pt x="1761868" y="729843"/>
                </a:cubicBezTo>
                <a:cubicBezTo>
                  <a:pt x="1766259" y="718134"/>
                  <a:pt x="1773053" y="707472"/>
                  <a:pt x="1778646" y="696287"/>
                </a:cubicBezTo>
                <a:cubicBezTo>
                  <a:pt x="1787570" y="651666"/>
                  <a:pt x="1795424" y="619491"/>
                  <a:pt x="1795424" y="570452"/>
                </a:cubicBezTo>
                <a:cubicBezTo>
                  <a:pt x="1795424" y="536780"/>
                  <a:pt x="1790753" y="503250"/>
                  <a:pt x="1787035" y="469784"/>
                </a:cubicBezTo>
                <a:cubicBezTo>
                  <a:pt x="1781007" y="415533"/>
                  <a:pt x="1785699" y="430030"/>
                  <a:pt x="1761868" y="394283"/>
                </a:cubicBezTo>
                <a:cubicBezTo>
                  <a:pt x="1759072" y="383098"/>
                  <a:pt x="1758021" y="371324"/>
                  <a:pt x="1753479" y="360727"/>
                </a:cubicBezTo>
                <a:cubicBezTo>
                  <a:pt x="1739213" y="327441"/>
                  <a:pt x="1733130" y="340628"/>
                  <a:pt x="1711534" y="310393"/>
                </a:cubicBezTo>
                <a:cubicBezTo>
                  <a:pt x="1704265" y="300217"/>
                  <a:pt x="1702762" y="286444"/>
                  <a:pt x="1694756" y="276837"/>
                </a:cubicBezTo>
                <a:cubicBezTo>
                  <a:pt x="1688301" y="269092"/>
                  <a:pt x="1677793" y="265919"/>
                  <a:pt x="1669589" y="260059"/>
                </a:cubicBezTo>
                <a:cubicBezTo>
                  <a:pt x="1658212" y="251932"/>
                  <a:pt x="1646555" y="244099"/>
                  <a:pt x="1636033" y="234892"/>
                </a:cubicBezTo>
                <a:cubicBezTo>
                  <a:pt x="1614573" y="216115"/>
                  <a:pt x="1603385" y="196147"/>
                  <a:pt x="1577310" y="184558"/>
                </a:cubicBezTo>
                <a:cubicBezTo>
                  <a:pt x="1561149" y="177375"/>
                  <a:pt x="1542141" y="176879"/>
                  <a:pt x="1526976" y="167780"/>
                </a:cubicBezTo>
                <a:cubicBezTo>
                  <a:pt x="1512994" y="159391"/>
                  <a:pt x="1499615" y="149905"/>
                  <a:pt x="1485031" y="142613"/>
                </a:cubicBezTo>
                <a:cubicBezTo>
                  <a:pt x="1477122" y="138658"/>
                  <a:pt x="1467773" y="138179"/>
                  <a:pt x="1459864" y="134224"/>
                </a:cubicBezTo>
                <a:cubicBezTo>
                  <a:pt x="1450846" y="129715"/>
                  <a:pt x="1443910" y="121541"/>
                  <a:pt x="1434697" y="117446"/>
                </a:cubicBezTo>
                <a:cubicBezTo>
                  <a:pt x="1418536" y="110263"/>
                  <a:pt x="1401141" y="106261"/>
                  <a:pt x="1384363" y="100668"/>
                </a:cubicBezTo>
                <a:lnTo>
                  <a:pt x="1359196" y="92279"/>
                </a:lnTo>
                <a:cubicBezTo>
                  <a:pt x="1350807" y="89483"/>
                  <a:pt x="1342608" y="86035"/>
                  <a:pt x="1334029" y="83890"/>
                </a:cubicBezTo>
                <a:cubicBezTo>
                  <a:pt x="1322844" y="81094"/>
                  <a:pt x="1311559" y="78668"/>
                  <a:pt x="1300473" y="75501"/>
                </a:cubicBezTo>
                <a:cubicBezTo>
                  <a:pt x="1291970" y="73072"/>
                  <a:pt x="1283885" y="69257"/>
                  <a:pt x="1275306" y="67112"/>
                </a:cubicBezTo>
                <a:cubicBezTo>
                  <a:pt x="1261473" y="63654"/>
                  <a:pt x="1247343" y="61519"/>
                  <a:pt x="1233361" y="58723"/>
                </a:cubicBezTo>
                <a:cubicBezTo>
                  <a:pt x="1179180" y="31633"/>
                  <a:pt x="1211937" y="44978"/>
                  <a:pt x="1132693" y="25167"/>
                </a:cubicBezTo>
                <a:lnTo>
                  <a:pt x="1099137" y="16778"/>
                </a:lnTo>
                <a:cubicBezTo>
                  <a:pt x="1087952" y="13982"/>
                  <a:pt x="1076887" y="10650"/>
                  <a:pt x="1065581" y="8389"/>
                </a:cubicBezTo>
                <a:lnTo>
                  <a:pt x="1023636" y="0"/>
                </a:lnTo>
                <a:lnTo>
                  <a:pt x="646132" y="8389"/>
                </a:lnTo>
                <a:cubicBezTo>
                  <a:pt x="394616" y="17704"/>
                  <a:pt x="651503" y="16778"/>
                  <a:pt x="545464" y="1677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A80B1533-7F7E-4316-B104-ECCEAE897828}"/>
              </a:ext>
            </a:extLst>
          </p:cNvPr>
          <p:cNvSpPr/>
          <p:nvPr/>
        </p:nvSpPr>
        <p:spPr>
          <a:xfrm>
            <a:off x="5197975" y="1501629"/>
            <a:ext cx="5640601" cy="3741490"/>
          </a:xfrm>
          <a:custGeom>
            <a:avLst/>
            <a:gdLst>
              <a:gd name="connsiteX0" fmla="*/ 5640601 w 5640601"/>
              <a:gd name="connsiteY0" fmla="*/ 67112 h 3741490"/>
              <a:gd name="connsiteX1" fmla="*/ 5447654 w 5640601"/>
              <a:gd name="connsiteY1" fmla="*/ 58723 h 3741490"/>
              <a:gd name="connsiteX2" fmla="*/ 5397320 w 5640601"/>
              <a:gd name="connsiteY2" fmla="*/ 50334 h 3741490"/>
              <a:gd name="connsiteX3" fmla="*/ 5338597 w 5640601"/>
              <a:gd name="connsiteY3" fmla="*/ 41945 h 3741490"/>
              <a:gd name="connsiteX4" fmla="*/ 5313431 w 5640601"/>
              <a:gd name="connsiteY4" fmla="*/ 33556 h 3741490"/>
              <a:gd name="connsiteX5" fmla="*/ 5187596 w 5640601"/>
              <a:gd name="connsiteY5" fmla="*/ 16778 h 3741490"/>
              <a:gd name="connsiteX6" fmla="*/ 5028205 w 5640601"/>
              <a:gd name="connsiteY6" fmla="*/ 0 h 3741490"/>
              <a:gd name="connsiteX7" fmla="*/ 4566810 w 5640601"/>
              <a:gd name="connsiteY7" fmla="*/ 16778 h 3741490"/>
              <a:gd name="connsiteX8" fmla="*/ 3920858 w 5640601"/>
              <a:gd name="connsiteY8" fmla="*/ 25167 h 3741490"/>
              <a:gd name="connsiteX9" fmla="*/ 3786634 w 5640601"/>
              <a:gd name="connsiteY9" fmla="*/ 33556 h 3741490"/>
              <a:gd name="connsiteX10" fmla="*/ 3669188 w 5640601"/>
              <a:gd name="connsiteY10" fmla="*/ 41945 h 3741490"/>
              <a:gd name="connsiteX11" fmla="*/ 3342018 w 5640601"/>
              <a:gd name="connsiteY11" fmla="*/ 58723 h 3741490"/>
              <a:gd name="connsiteX12" fmla="*/ 3157460 w 5640601"/>
              <a:gd name="connsiteY12" fmla="*/ 83890 h 3741490"/>
              <a:gd name="connsiteX13" fmla="*/ 3107126 w 5640601"/>
              <a:gd name="connsiteY13" fmla="*/ 92279 h 3741490"/>
              <a:gd name="connsiteX14" fmla="*/ 3023236 w 5640601"/>
              <a:gd name="connsiteY14" fmla="*/ 109057 h 3741490"/>
              <a:gd name="connsiteX15" fmla="*/ 2989680 w 5640601"/>
              <a:gd name="connsiteY15" fmla="*/ 117446 h 3741490"/>
              <a:gd name="connsiteX16" fmla="*/ 2930957 w 5640601"/>
              <a:gd name="connsiteY16" fmla="*/ 125835 h 3741490"/>
              <a:gd name="connsiteX17" fmla="*/ 2847067 w 5640601"/>
              <a:gd name="connsiteY17" fmla="*/ 151002 h 3741490"/>
              <a:gd name="connsiteX18" fmla="*/ 2763177 w 5640601"/>
              <a:gd name="connsiteY18" fmla="*/ 176169 h 3741490"/>
              <a:gd name="connsiteX19" fmla="*/ 2729621 w 5640601"/>
              <a:gd name="connsiteY19" fmla="*/ 192947 h 3741490"/>
              <a:gd name="connsiteX20" fmla="*/ 2704454 w 5640601"/>
              <a:gd name="connsiteY20" fmla="*/ 201336 h 3741490"/>
              <a:gd name="connsiteX21" fmla="*/ 2645731 w 5640601"/>
              <a:gd name="connsiteY21" fmla="*/ 234892 h 3741490"/>
              <a:gd name="connsiteX22" fmla="*/ 2603786 w 5640601"/>
              <a:gd name="connsiteY22" fmla="*/ 251670 h 3741490"/>
              <a:gd name="connsiteX23" fmla="*/ 2561842 w 5640601"/>
              <a:gd name="connsiteY23" fmla="*/ 276837 h 3741490"/>
              <a:gd name="connsiteX24" fmla="*/ 2519897 w 5640601"/>
              <a:gd name="connsiteY24" fmla="*/ 293615 h 3741490"/>
              <a:gd name="connsiteX25" fmla="*/ 2477952 w 5640601"/>
              <a:gd name="connsiteY25" fmla="*/ 318782 h 3741490"/>
              <a:gd name="connsiteX26" fmla="*/ 2444396 w 5640601"/>
              <a:gd name="connsiteY26" fmla="*/ 335560 h 3741490"/>
              <a:gd name="connsiteX27" fmla="*/ 2394062 w 5640601"/>
              <a:gd name="connsiteY27" fmla="*/ 369116 h 3741490"/>
              <a:gd name="connsiteX28" fmla="*/ 2352117 w 5640601"/>
              <a:gd name="connsiteY28" fmla="*/ 385894 h 3741490"/>
              <a:gd name="connsiteX29" fmla="*/ 2293394 w 5640601"/>
              <a:gd name="connsiteY29" fmla="*/ 436228 h 3741490"/>
              <a:gd name="connsiteX30" fmla="*/ 2217893 w 5640601"/>
              <a:gd name="connsiteY30" fmla="*/ 486562 h 3741490"/>
              <a:gd name="connsiteX31" fmla="*/ 2192726 w 5640601"/>
              <a:gd name="connsiteY31" fmla="*/ 503340 h 3741490"/>
              <a:gd name="connsiteX32" fmla="*/ 2125614 w 5640601"/>
              <a:gd name="connsiteY32" fmla="*/ 553674 h 3741490"/>
              <a:gd name="connsiteX33" fmla="*/ 2100447 w 5640601"/>
              <a:gd name="connsiteY33" fmla="*/ 578841 h 3741490"/>
              <a:gd name="connsiteX34" fmla="*/ 2075280 w 5640601"/>
              <a:gd name="connsiteY34" fmla="*/ 587230 h 3741490"/>
              <a:gd name="connsiteX35" fmla="*/ 2050113 w 5640601"/>
              <a:gd name="connsiteY35" fmla="*/ 612397 h 3741490"/>
              <a:gd name="connsiteX36" fmla="*/ 2033335 w 5640601"/>
              <a:gd name="connsiteY36" fmla="*/ 637564 h 3741490"/>
              <a:gd name="connsiteX37" fmla="*/ 2008168 w 5640601"/>
              <a:gd name="connsiteY37" fmla="*/ 654342 h 3741490"/>
              <a:gd name="connsiteX38" fmla="*/ 1966223 w 5640601"/>
              <a:gd name="connsiteY38" fmla="*/ 704676 h 3741490"/>
              <a:gd name="connsiteX39" fmla="*/ 1932667 w 5640601"/>
              <a:gd name="connsiteY39" fmla="*/ 755010 h 3741490"/>
              <a:gd name="connsiteX40" fmla="*/ 1890722 w 5640601"/>
              <a:gd name="connsiteY40" fmla="*/ 805343 h 3741490"/>
              <a:gd name="connsiteX41" fmla="*/ 1857166 w 5640601"/>
              <a:gd name="connsiteY41" fmla="*/ 847288 h 3741490"/>
              <a:gd name="connsiteX42" fmla="*/ 1831999 w 5640601"/>
              <a:gd name="connsiteY42" fmla="*/ 897622 h 3741490"/>
              <a:gd name="connsiteX43" fmla="*/ 1790054 w 5640601"/>
              <a:gd name="connsiteY43" fmla="*/ 947956 h 3741490"/>
              <a:gd name="connsiteX44" fmla="*/ 1773276 w 5640601"/>
              <a:gd name="connsiteY44" fmla="*/ 981512 h 3741490"/>
              <a:gd name="connsiteX45" fmla="*/ 1722942 w 5640601"/>
              <a:gd name="connsiteY45" fmla="*/ 1057013 h 3741490"/>
              <a:gd name="connsiteX46" fmla="*/ 1706164 w 5640601"/>
              <a:gd name="connsiteY46" fmla="*/ 1082180 h 3741490"/>
              <a:gd name="connsiteX47" fmla="*/ 1689386 w 5640601"/>
              <a:gd name="connsiteY47" fmla="*/ 1107347 h 3741490"/>
              <a:gd name="connsiteX48" fmla="*/ 1639053 w 5640601"/>
              <a:gd name="connsiteY48" fmla="*/ 1199626 h 3741490"/>
              <a:gd name="connsiteX49" fmla="*/ 1613886 w 5640601"/>
              <a:gd name="connsiteY49" fmla="*/ 1258349 h 3741490"/>
              <a:gd name="connsiteX50" fmla="*/ 1605497 w 5640601"/>
              <a:gd name="connsiteY50" fmla="*/ 1283516 h 3741490"/>
              <a:gd name="connsiteX51" fmla="*/ 1588719 w 5640601"/>
              <a:gd name="connsiteY51" fmla="*/ 1308683 h 3741490"/>
              <a:gd name="connsiteX52" fmla="*/ 1580330 w 5640601"/>
              <a:gd name="connsiteY52" fmla="*/ 1333850 h 3741490"/>
              <a:gd name="connsiteX53" fmla="*/ 1563552 w 5640601"/>
              <a:gd name="connsiteY53" fmla="*/ 1367406 h 3741490"/>
              <a:gd name="connsiteX54" fmla="*/ 1555163 w 5640601"/>
              <a:gd name="connsiteY54" fmla="*/ 1392573 h 3741490"/>
              <a:gd name="connsiteX55" fmla="*/ 1538385 w 5640601"/>
              <a:gd name="connsiteY55" fmla="*/ 1426129 h 3741490"/>
              <a:gd name="connsiteX56" fmla="*/ 1513218 w 5640601"/>
              <a:gd name="connsiteY56" fmla="*/ 1501630 h 3741490"/>
              <a:gd name="connsiteX57" fmla="*/ 1496440 w 5640601"/>
              <a:gd name="connsiteY57" fmla="*/ 1543575 h 3741490"/>
              <a:gd name="connsiteX58" fmla="*/ 1471273 w 5640601"/>
              <a:gd name="connsiteY58" fmla="*/ 1627465 h 3741490"/>
              <a:gd name="connsiteX59" fmla="*/ 1454495 w 5640601"/>
              <a:gd name="connsiteY59" fmla="*/ 1661021 h 3741490"/>
              <a:gd name="connsiteX60" fmla="*/ 1446106 w 5640601"/>
              <a:gd name="connsiteY60" fmla="*/ 1694577 h 3741490"/>
              <a:gd name="connsiteX61" fmla="*/ 1429328 w 5640601"/>
              <a:gd name="connsiteY61" fmla="*/ 1744910 h 3741490"/>
              <a:gd name="connsiteX62" fmla="*/ 1420939 w 5640601"/>
              <a:gd name="connsiteY62" fmla="*/ 1778466 h 3741490"/>
              <a:gd name="connsiteX63" fmla="*/ 1404161 w 5640601"/>
              <a:gd name="connsiteY63" fmla="*/ 1812022 h 3741490"/>
              <a:gd name="connsiteX64" fmla="*/ 1395772 w 5640601"/>
              <a:gd name="connsiteY64" fmla="*/ 1845578 h 3741490"/>
              <a:gd name="connsiteX65" fmla="*/ 1378994 w 5640601"/>
              <a:gd name="connsiteY65" fmla="*/ 1879134 h 3741490"/>
              <a:gd name="connsiteX66" fmla="*/ 1370605 w 5640601"/>
              <a:gd name="connsiteY66" fmla="*/ 1904301 h 3741490"/>
              <a:gd name="connsiteX67" fmla="*/ 1353827 w 5640601"/>
              <a:gd name="connsiteY67" fmla="*/ 1937857 h 3741490"/>
              <a:gd name="connsiteX68" fmla="*/ 1345438 w 5640601"/>
              <a:gd name="connsiteY68" fmla="*/ 1963024 h 3741490"/>
              <a:gd name="connsiteX69" fmla="*/ 1328660 w 5640601"/>
              <a:gd name="connsiteY69" fmla="*/ 1996580 h 3741490"/>
              <a:gd name="connsiteX70" fmla="*/ 1320271 w 5640601"/>
              <a:gd name="connsiteY70" fmla="*/ 2021747 h 3741490"/>
              <a:gd name="connsiteX71" fmla="*/ 1303493 w 5640601"/>
              <a:gd name="connsiteY71" fmla="*/ 2046914 h 3741490"/>
              <a:gd name="connsiteX72" fmla="*/ 1278326 w 5640601"/>
              <a:gd name="connsiteY72" fmla="*/ 2105637 h 3741490"/>
              <a:gd name="connsiteX73" fmla="*/ 1269937 w 5640601"/>
              <a:gd name="connsiteY73" fmla="*/ 2130804 h 3741490"/>
              <a:gd name="connsiteX74" fmla="*/ 1253159 w 5640601"/>
              <a:gd name="connsiteY74" fmla="*/ 2155971 h 3741490"/>
              <a:gd name="connsiteX75" fmla="*/ 1236381 w 5640601"/>
              <a:gd name="connsiteY75" fmla="*/ 2206305 h 3741490"/>
              <a:gd name="connsiteX76" fmla="*/ 1219603 w 5640601"/>
              <a:gd name="connsiteY76" fmla="*/ 2239861 h 3741490"/>
              <a:gd name="connsiteX77" fmla="*/ 1211214 w 5640601"/>
              <a:gd name="connsiteY77" fmla="*/ 2265028 h 3741490"/>
              <a:gd name="connsiteX78" fmla="*/ 1194436 w 5640601"/>
              <a:gd name="connsiteY78" fmla="*/ 2306973 h 3741490"/>
              <a:gd name="connsiteX79" fmla="*/ 1186047 w 5640601"/>
              <a:gd name="connsiteY79" fmla="*/ 2332140 h 3741490"/>
              <a:gd name="connsiteX80" fmla="*/ 1169269 w 5640601"/>
              <a:gd name="connsiteY80" fmla="*/ 2365696 h 3741490"/>
              <a:gd name="connsiteX81" fmla="*/ 1152491 w 5640601"/>
              <a:gd name="connsiteY81" fmla="*/ 2416030 h 3741490"/>
              <a:gd name="connsiteX82" fmla="*/ 1144102 w 5640601"/>
              <a:gd name="connsiteY82" fmla="*/ 2441197 h 3741490"/>
              <a:gd name="connsiteX83" fmla="*/ 1127324 w 5640601"/>
              <a:gd name="connsiteY83" fmla="*/ 2474753 h 3741490"/>
              <a:gd name="connsiteX84" fmla="*/ 1118935 w 5640601"/>
              <a:gd name="connsiteY84" fmla="*/ 2499920 h 3741490"/>
              <a:gd name="connsiteX85" fmla="*/ 1102157 w 5640601"/>
              <a:gd name="connsiteY85" fmla="*/ 2525087 h 3741490"/>
              <a:gd name="connsiteX86" fmla="*/ 1068601 w 5640601"/>
              <a:gd name="connsiteY86" fmla="*/ 2592199 h 3741490"/>
              <a:gd name="connsiteX87" fmla="*/ 1051823 w 5640601"/>
              <a:gd name="connsiteY87" fmla="*/ 2625754 h 3741490"/>
              <a:gd name="connsiteX88" fmla="*/ 1026656 w 5640601"/>
              <a:gd name="connsiteY88" fmla="*/ 2684477 h 3741490"/>
              <a:gd name="connsiteX89" fmla="*/ 993100 w 5640601"/>
              <a:gd name="connsiteY89" fmla="*/ 2734811 h 3741490"/>
              <a:gd name="connsiteX90" fmla="*/ 976322 w 5640601"/>
              <a:gd name="connsiteY90" fmla="*/ 2759978 h 3741490"/>
              <a:gd name="connsiteX91" fmla="*/ 925988 w 5640601"/>
              <a:gd name="connsiteY91" fmla="*/ 2843868 h 3741490"/>
              <a:gd name="connsiteX92" fmla="*/ 850487 w 5640601"/>
              <a:gd name="connsiteY92" fmla="*/ 2944536 h 3741490"/>
              <a:gd name="connsiteX93" fmla="*/ 825320 w 5640601"/>
              <a:gd name="connsiteY93" fmla="*/ 2978092 h 3741490"/>
              <a:gd name="connsiteX94" fmla="*/ 791764 w 5640601"/>
              <a:gd name="connsiteY94" fmla="*/ 3011648 h 3741490"/>
              <a:gd name="connsiteX95" fmla="*/ 758208 w 5640601"/>
              <a:gd name="connsiteY95" fmla="*/ 3053593 h 3741490"/>
              <a:gd name="connsiteX96" fmla="*/ 741431 w 5640601"/>
              <a:gd name="connsiteY96" fmla="*/ 3078760 h 3741490"/>
              <a:gd name="connsiteX97" fmla="*/ 716264 w 5640601"/>
              <a:gd name="connsiteY97" fmla="*/ 3095538 h 3741490"/>
              <a:gd name="connsiteX98" fmla="*/ 674319 w 5640601"/>
              <a:gd name="connsiteY98" fmla="*/ 3137483 h 3741490"/>
              <a:gd name="connsiteX99" fmla="*/ 632374 w 5640601"/>
              <a:gd name="connsiteY99" fmla="*/ 3187817 h 3741490"/>
              <a:gd name="connsiteX100" fmla="*/ 573651 w 5640601"/>
              <a:gd name="connsiteY100" fmla="*/ 3229762 h 3741490"/>
              <a:gd name="connsiteX101" fmla="*/ 531706 w 5640601"/>
              <a:gd name="connsiteY101" fmla="*/ 3263318 h 3741490"/>
              <a:gd name="connsiteX102" fmla="*/ 481372 w 5640601"/>
              <a:gd name="connsiteY102" fmla="*/ 3313652 h 3741490"/>
              <a:gd name="connsiteX103" fmla="*/ 439427 w 5640601"/>
              <a:gd name="connsiteY103" fmla="*/ 3347208 h 3741490"/>
              <a:gd name="connsiteX104" fmla="*/ 405871 w 5640601"/>
              <a:gd name="connsiteY104" fmla="*/ 3380764 h 3741490"/>
              <a:gd name="connsiteX105" fmla="*/ 338759 w 5640601"/>
              <a:gd name="connsiteY105" fmla="*/ 3431098 h 3741490"/>
              <a:gd name="connsiteX106" fmla="*/ 296814 w 5640601"/>
              <a:gd name="connsiteY106" fmla="*/ 3481432 h 3741490"/>
              <a:gd name="connsiteX107" fmla="*/ 271647 w 5640601"/>
              <a:gd name="connsiteY107" fmla="*/ 3498210 h 3741490"/>
              <a:gd name="connsiteX108" fmla="*/ 221313 w 5640601"/>
              <a:gd name="connsiteY108" fmla="*/ 3548543 h 3741490"/>
              <a:gd name="connsiteX109" fmla="*/ 170979 w 5640601"/>
              <a:gd name="connsiteY109" fmla="*/ 3590488 h 3741490"/>
              <a:gd name="connsiteX110" fmla="*/ 137423 w 5640601"/>
              <a:gd name="connsiteY110" fmla="*/ 3607266 h 3741490"/>
              <a:gd name="connsiteX111" fmla="*/ 103867 w 5640601"/>
              <a:gd name="connsiteY111" fmla="*/ 3640822 h 3741490"/>
              <a:gd name="connsiteX112" fmla="*/ 53533 w 5640601"/>
              <a:gd name="connsiteY112" fmla="*/ 3674378 h 3741490"/>
              <a:gd name="connsiteX113" fmla="*/ 36755 w 5640601"/>
              <a:gd name="connsiteY113" fmla="*/ 3699545 h 3741490"/>
              <a:gd name="connsiteX114" fmla="*/ 11588 w 5640601"/>
              <a:gd name="connsiteY114" fmla="*/ 3716323 h 3741490"/>
              <a:gd name="connsiteX115" fmla="*/ 3199 w 5640601"/>
              <a:gd name="connsiteY115" fmla="*/ 3741490 h 3741490"/>
              <a:gd name="connsiteX116" fmla="*/ 19977 w 5640601"/>
              <a:gd name="connsiteY116" fmla="*/ 3716323 h 3741490"/>
              <a:gd name="connsiteX117" fmla="*/ 36755 w 5640601"/>
              <a:gd name="connsiteY117" fmla="*/ 3665989 h 3741490"/>
              <a:gd name="connsiteX118" fmla="*/ 53533 w 5640601"/>
              <a:gd name="connsiteY118" fmla="*/ 3640822 h 3741490"/>
              <a:gd name="connsiteX119" fmla="*/ 70311 w 5640601"/>
              <a:gd name="connsiteY119" fmla="*/ 3582099 h 3741490"/>
              <a:gd name="connsiteX120" fmla="*/ 87089 w 5640601"/>
              <a:gd name="connsiteY120" fmla="*/ 3531765 h 3741490"/>
              <a:gd name="connsiteX121" fmla="*/ 61922 w 5640601"/>
              <a:gd name="connsiteY121" fmla="*/ 3590488 h 3741490"/>
              <a:gd name="connsiteX122" fmla="*/ 28366 w 5640601"/>
              <a:gd name="connsiteY122" fmla="*/ 3657600 h 3741490"/>
              <a:gd name="connsiteX123" fmla="*/ 19977 w 5640601"/>
              <a:gd name="connsiteY123" fmla="*/ 3691156 h 3741490"/>
              <a:gd name="connsiteX124" fmla="*/ 28366 w 5640601"/>
              <a:gd name="connsiteY124" fmla="*/ 3716323 h 3741490"/>
              <a:gd name="connsiteX125" fmla="*/ 363926 w 5640601"/>
              <a:gd name="connsiteY125" fmla="*/ 3716323 h 3741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5640601" h="3741490">
                <a:moveTo>
                  <a:pt x="5640601" y="67112"/>
                </a:moveTo>
                <a:cubicBezTo>
                  <a:pt x="5576285" y="64316"/>
                  <a:pt x="5511878" y="63152"/>
                  <a:pt x="5447654" y="58723"/>
                </a:cubicBezTo>
                <a:cubicBezTo>
                  <a:pt x="5430685" y="57553"/>
                  <a:pt x="5414132" y="52920"/>
                  <a:pt x="5397320" y="50334"/>
                </a:cubicBezTo>
                <a:cubicBezTo>
                  <a:pt x="5377777" y="47327"/>
                  <a:pt x="5358171" y="44741"/>
                  <a:pt x="5338597" y="41945"/>
                </a:cubicBezTo>
                <a:cubicBezTo>
                  <a:pt x="5330208" y="39149"/>
                  <a:pt x="5322063" y="35474"/>
                  <a:pt x="5313431" y="33556"/>
                </a:cubicBezTo>
                <a:cubicBezTo>
                  <a:pt x="5275776" y="25188"/>
                  <a:pt x="5223943" y="20817"/>
                  <a:pt x="5187596" y="16778"/>
                </a:cubicBezTo>
                <a:cubicBezTo>
                  <a:pt x="5123302" y="704"/>
                  <a:pt x="5128920" y="0"/>
                  <a:pt x="5028205" y="0"/>
                </a:cubicBezTo>
                <a:cubicBezTo>
                  <a:pt x="4501340" y="0"/>
                  <a:pt x="4933766" y="9212"/>
                  <a:pt x="4566810" y="16778"/>
                </a:cubicBezTo>
                <a:lnTo>
                  <a:pt x="3920858" y="25167"/>
                </a:lnTo>
                <a:lnTo>
                  <a:pt x="3786634" y="33556"/>
                </a:lnTo>
                <a:lnTo>
                  <a:pt x="3669188" y="41945"/>
                </a:lnTo>
                <a:lnTo>
                  <a:pt x="3342018" y="58723"/>
                </a:lnTo>
                <a:cubicBezTo>
                  <a:pt x="3281195" y="66326"/>
                  <a:pt x="3217359" y="73907"/>
                  <a:pt x="3157460" y="83890"/>
                </a:cubicBezTo>
                <a:cubicBezTo>
                  <a:pt x="3140682" y="86686"/>
                  <a:pt x="3123844" y="89144"/>
                  <a:pt x="3107126" y="92279"/>
                </a:cubicBezTo>
                <a:cubicBezTo>
                  <a:pt x="3079097" y="97534"/>
                  <a:pt x="3050902" y="102141"/>
                  <a:pt x="3023236" y="109057"/>
                </a:cubicBezTo>
                <a:cubicBezTo>
                  <a:pt x="3012051" y="111853"/>
                  <a:pt x="3001024" y="115384"/>
                  <a:pt x="2989680" y="117446"/>
                </a:cubicBezTo>
                <a:cubicBezTo>
                  <a:pt x="2970226" y="120983"/>
                  <a:pt x="2950411" y="122298"/>
                  <a:pt x="2930957" y="125835"/>
                </a:cubicBezTo>
                <a:cubicBezTo>
                  <a:pt x="2882136" y="134712"/>
                  <a:pt x="2905436" y="136410"/>
                  <a:pt x="2847067" y="151002"/>
                </a:cubicBezTo>
                <a:cubicBezTo>
                  <a:pt x="2822983" y="157023"/>
                  <a:pt x="2783601" y="165957"/>
                  <a:pt x="2763177" y="176169"/>
                </a:cubicBezTo>
                <a:cubicBezTo>
                  <a:pt x="2751992" y="181762"/>
                  <a:pt x="2741115" y="188021"/>
                  <a:pt x="2729621" y="192947"/>
                </a:cubicBezTo>
                <a:cubicBezTo>
                  <a:pt x="2721493" y="196430"/>
                  <a:pt x="2712363" y="197381"/>
                  <a:pt x="2704454" y="201336"/>
                </a:cubicBezTo>
                <a:cubicBezTo>
                  <a:pt x="2596489" y="255318"/>
                  <a:pt x="2778097" y="176063"/>
                  <a:pt x="2645731" y="234892"/>
                </a:cubicBezTo>
                <a:cubicBezTo>
                  <a:pt x="2631970" y="241008"/>
                  <a:pt x="2617255" y="244935"/>
                  <a:pt x="2603786" y="251670"/>
                </a:cubicBezTo>
                <a:cubicBezTo>
                  <a:pt x="2589202" y="258962"/>
                  <a:pt x="2576426" y="269545"/>
                  <a:pt x="2561842" y="276837"/>
                </a:cubicBezTo>
                <a:cubicBezTo>
                  <a:pt x="2548373" y="283572"/>
                  <a:pt x="2533366" y="286881"/>
                  <a:pt x="2519897" y="293615"/>
                </a:cubicBezTo>
                <a:cubicBezTo>
                  <a:pt x="2505313" y="300907"/>
                  <a:pt x="2492205" y="310863"/>
                  <a:pt x="2477952" y="318782"/>
                </a:cubicBezTo>
                <a:cubicBezTo>
                  <a:pt x="2467020" y="324855"/>
                  <a:pt x="2455119" y="329126"/>
                  <a:pt x="2444396" y="335560"/>
                </a:cubicBezTo>
                <a:cubicBezTo>
                  <a:pt x="2427105" y="345935"/>
                  <a:pt x="2412784" y="361627"/>
                  <a:pt x="2394062" y="369116"/>
                </a:cubicBezTo>
                <a:cubicBezTo>
                  <a:pt x="2380080" y="374709"/>
                  <a:pt x="2365281" y="378581"/>
                  <a:pt x="2352117" y="385894"/>
                </a:cubicBezTo>
                <a:cubicBezTo>
                  <a:pt x="2305425" y="411834"/>
                  <a:pt x="2331540" y="406559"/>
                  <a:pt x="2293394" y="436228"/>
                </a:cubicBezTo>
                <a:lnTo>
                  <a:pt x="2217893" y="486562"/>
                </a:lnTo>
                <a:cubicBezTo>
                  <a:pt x="2209504" y="492155"/>
                  <a:pt x="2200792" y="497291"/>
                  <a:pt x="2192726" y="503340"/>
                </a:cubicBezTo>
                <a:cubicBezTo>
                  <a:pt x="2170355" y="520118"/>
                  <a:pt x="2145387" y="533901"/>
                  <a:pt x="2125614" y="553674"/>
                </a:cubicBezTo>
                <a:cubicBezTo>
                  <a:pt x="2117225" y="562063"/>
                  <a:pt x="2110318" y="572260"/>
                  <a:pt x="2100447" y="578841"/>
                </a:cubicBezTo>
                <a:cubicBezTo>
                  <a:pt x="2093089" y="583746"/>
                  <a:pt x="2083669" y="584434"/>
                  <a:pt x="2075280" y="587230"/>
                </a:cubicBezTo>
                <a:cubicBezTo>
                  <a:pt x="2066891" y="595619"/>
                  <a:pt x="2057708" y="603283"/>
                  <a:pt x="2050113" y="612397"/>
                </a:cubicBezTo>
                <a:cubicBezTo>
                  <a:pt x="2043658" y="620142"/>
                  <a:pt x="2040464" y="630435"/>
                  <a:pt x="2033335" y="637564"/>
                </a:cubicBezTo>
                <a:cubicBezTo>
                  <a:pt x="2026206" y="644693"/>
                  <a:pt x="2016557" y="648749"/>
                  <a:pt x="2008168" y="654342"/>
                </a:cubicBezTo>
                <a:cubicBezTo>
                  <a:pt x="1948214" y="744273"/>
                  <a:pt x="2041581" y="607787"/>
                  <a:pt x="1966223" y="704676"/>
                </a:cubicBezTo>
                <a:cubicBezTo>
                  <a:pt x="1953843" y="720593"/>
                  <a:pt x="1946926" y="740751"/>
                  <a:pt x="1932667" y="755010"/>
                </a:cubicBezTo>
                <a:cubicBezTo>
                  <a:pt x="1900371" y="787306"/>
                  <a:pt x="1914081" y="770306"/>
                  <a:pt x="1890722" y="805343"/>
                </a:cubicBezTo>
                <a:cubicBezTo>
                  <a:pt x="1874390" y="854338"/>
                  <a:pt x="1895111" y="809343"/>
                  <a:pt x="1857166" y="847288"/>
                </a:cubicBezTo>
                <a:cubicBezTo>
                  <a:pt x="1817566" y="886888"/>
                  <a:pt x="1859291" y="856684"/>
                  <a:pt x="1831999" y="897622"/>
                </a:cubicBezTo>
                <a:cubicBezTo>
                  <a:pt x="1762596" y="1001726"/>
                  <a:pt x="1844947" y="851893"/>
                  <a:pt x="1790054" y="947956"/>
                </a:cubicBezTo>
                <a:cubicBezTo>
                  <a:pt x="1783849" y="958814"/>
                  <a:pt x="1779710" y="970789"/>
                  <a:pt x="1773276" y="981512"/>
                </a:cubicBezTo>
                <a:lnTo>
                  <a:pt x="1722942" y="1057013"/>
                </a:lnTo>
                <a:lnTo>
                  <a:pt x="1706164" y="1082180"/>
                </a:lnTo>
                <a:cubicBezTo>
                  <a:pt x="1700571" y="1090569"/>
                  <a:pt x="1693895" y="1098329"/>
                  <a:pt x="1689386" y="1107347"/>
                </a:cubicBezTo>
                <a:cubicBezTo>
                  <a:pt x="1651322" y="1183477"/>
                  <a:pt x="1669705" y="1153649"/>
                  <a:pt x="1639053" y="1199626"/>
                </a:cubicBezTo>
                <a:cubicBezTo>
                  <a:pt x="1621594" y="1269463"/>
                  <a:pt x="1642853" y="1200415"/>
                  <a:pt x="1613886" y="1258349"/>
                </a:cubicBezTo>
                <a:cubicBezTo>
                  <a:pt x="1609931" y="1266258"/>
                  <a:pt x="1609452" y="1275607"/>
                  <a:pt x="1605497" y="1283516"/>
                </a:cubicBezTo>
                <a:cubicBezTo>
                  <a:pt x="1600988" y="1292534"/>
                  <a:pt x="1593228" y="1299665"/>
                  <a:pt x="1588719" y="1308683"/>
                </a:cubicBezTo>
                <a:cubicBezTo>
                  <a:pt x="1584764" y="1316592"/>
                  <a:pt x="1583813" y="1325722"/>
                  <a:pt x="1580330" y="1333850"/>
                </a:cubicBezTo>
                <a:cubicBezTo>
                  <a:pt x="1575404" y="1345344"/>
                  <a:pt x="1568478" y="1355912"/>
                  <a:pt x="1563552" y="1367406"/>
                </a:cubicBezTo>
                <a:cubicBezTo>
                  <a:pt x="1560069" y="1375534"/>
                  <a:pt x="1558646" y="1384445"/>
                  <a:pt x="1555163" y="1392573"/>
                </a:cubicBezTo>
                <a:cubicBezTo>
                  <a:pt x="1550237" y="1404067"/>
                  <a:pt x="1542874" y="1414457"/>
                  <a:pt x="1538385" y="1426129"/>
                </a:cubicBezTo>
                <a:cubicBezTo>
                  <a:pt x="1528862" y="1450889"/>
                  <a:pt x="1523070" y="1476999"/>
                  <a:pt x="1513218" y="1501630"/>
                </a:cubicBezTo>
                <a:cubicBezTo>
                  <a:pt x="1507625" y="1515612"/>
                  <a:pt x="1501202" y="1529289"/>
                  <a:pt x="1496440" y="1543575"/>
                </a:cubicBezTo>
                <a:cubicBezTo>
                  <a:pt x="1484398" y="1579701"/>
                  <a:pt x="1490721" y="1588570"/>
                  <a:pt x="1471273" y="1627465"/>
                </a:cubicBezTo>
                <a:cubicBezTo>
                  <a:pt x="1465680" y="1638650"/>
                  <a:pt x="1458886" y="1649312"/>
                  <a:pt x="1454495" y="1661021"/>
                </a:cubicBezTo>
                <a:cubicBezTo>
                  <a:pt x="1450447" y="1671816"/>
                  <a:pt x="1449419" y="1683534"/>
                  <a:pt x="1446106" y="1694577"/>
                </a:cubicBezTo>
                <a:cubicBezTo>
                  <a:pt x="1441024" y="1711516"/>
                  <a:pt x="1433617" y="1727753"/>
                  <a:pt x="1429328" y="1744910"/>
                </a:cubicBezTo>
                <a:cubicBezTo>
                  <a:pt x="1426532" y="1756095"/>
                  <a:pt x="1424987" y="1767671"/>
                  <a:pt x="1420939" y="1778466"/>
                </a:cubicBezTo>
                <a:cubicBezTo>
                  <a:pt x="1416548" y="1790175"/>
                  <a:pt x="1408552" y="1800313"/>
                  <a:pt x="1404161" y="1812022"/>
                </a:cubicBezTo>
                <a:cubicBezTo>
                  <a:pt x="1400113" y="1822817"/>
                  <a:pt x="1399820" y="1834783"/>
                  <a:pt x="1395772" y="1845578"/>
                </a:cubicBezTo>
                <a:cubicBezTo>
                  <a:pt x="1391381" y="1857287"/>
                  <a:pt x="1383920" y="1867640"/>
                  <a:pt x="1378994" y="1879134"/>
                </a:cubicBezTo>
                <a:cubicBezTo>
                  <a:pt x="1375511" y="1887262"/>
                  <a:pt x="1374088" y="1896173"/>
                  <a:pt x="1370605" y="1904301"/>
                </a:cubicBezTo>
                <a:cubicBezTo>
                  <a:pt x="1365679" y="1915795"/>
                  <a:pt x="1358753" y="1926363"/>
                  <a:pt x="1353827" y="1937857"/>
                </a:cubicBezTo>
                <a:cubicBezTo>
                  <a:pt x="1350344" y="1945985"/>
                  <a:pt x="1348921" y="1954896"/>
                  <a:pt x="1345438" y="1963024"/>
                </a:cubicBezTo>
                <a:cubicBezTo>
                  <a:pt x="1340512" y="1974518"/>
                  <a:pt x="1333586" y="1985086"/>
                  <a:pt x="1328660" y="1996580"/>
                </a:cubicBezTo>
                <a:cubicBezTo>
                  <a:pt x="1325177" y="2004708"/>
                  <a:pt x="1324226" y="2013838"/>
                  <a:pt x="1320271" y="2021747"/>
                </a:cubicBezTo>
                <a:cubicBezTo>
                  <a:pt x="1315762" y="2030765"/>
                  <a:pt x="1309086" y="2038525"/>
                  <a:pt x="1303493" y="2046914"/>
                </a:cubicBezTo>
                <a:cubicBezTo>
                  <a:pt x="1286034" y="2116751"/>
                  <a:pt x="1307293" y="2047703"/>
                  <a:pt x="1278326" y="2105637"/>
                </a:cubicBezTo>
                <a:cubicBezTo>
                  <a:pt x="1274371" y="2113546"/>
                  <a:pt x="1273892" y="2122895"/>
                  <a:pt x="1269937" y="2130804"/>
                </a:cubicBezTo>
                <a:cubicBezTo>
                  <a:pt x="1265428" y="2139822"/>
                  <a:pt x="1257254" y="2146758"/>
                  <a:pt x="1253159" y="2155971"/>
                </a:cubicBezTo>
                <a:cubicBezTo>
                  <a:pt x="1245976" y="2172132"/>
                  <a:pt x="1244290" y="2190487"/>
                  <a:pt x="1236381" y="2206305"/>
                </a:cubicBezTo>
                <a:cubicBezTo>
                  <a:pt x="1230788" y="2217490"/>
                  <a:pt x="1224529" y="2228367"/>
                  <a:pt x="1219603" y="2239861"/>
                </a:cubicBezTo>
                <a:cubicBezTo>
                  <a:pt x="1216120" y="2247989"/>
                  <a:pt x="1214319" y="2256748"/>
                  <a:pt x="1211214" y="2265028"/>
                </a:cubicBezTo>
                <a:cubicBezTo>
                  <a:pt x="1205927" y="2279128"/>
                  <a:pt x="1199723" y="2292873"/>
                  <a:pt x="1194436" y="2306973"/>
                </a:cubicBezTo>
                <a:cubicBezTo>
                  <a:pt x="1191331" y="2315253"/>
                  <a:pt x="1189530" y="2324012"/>
                  <a:pt x="1186047" y="2332140"/>
                </a:cubicBezTo>
                <a:cubicBezTo>
                  <a:pt x="1181121" y="2343634"/>
                  <a:pt x="1173913" y="2354085"/>
                  <a:pt x="1169269" y="2365696"/>
                </a:cubicBezTo>
                <a:cubicBezTo>
                  <a:pt x="1162701" y="2382117"/>
                  <a:pt x="1158084" y="2399252"/>
                  <a:pt x="1152491" y="2416030"/>
                </a:cubicBezTo>
                <a:cubicBezTo>
                  <a:pt x="1149695" y="2424419"/>
                  <a:pt x="1148057" y="2433288"/>
                  <a:pt x="1144102" y="2441197"/>
                </a:cubicBezTo>
                <a:cubicBezTo>
                  <a:pt x="1138509" y="2452382"/>
                  <a:pt x="1132250" y="2463259"/>
                  <a:pt x="1127324" y="2474753"/>
                </a:cubicBezTo>
                <a:cubicBezTo>
                  <a:pt x="1123841" y="2482881"/>
                  <a:pt x="1122890" y="2492011"/>
                  <a:pt x="1118935" y="2499920"/>
                </a:cubicBezTo>
                <a:cubicBezTo>
                  <a:pt x="1114426" y="2508938"/>
                  <a:pt x="1106985" y="2516236"/>
                  <a:pt x="1102157" y="2525087"/>
                </a:cubicBezTo>
                <a:cubicBezTo>
                  <a:pt x="1090180" y="2547044"/>
                  <a:pt x="1079786" y="2569828"/>
                  <a:pt x="1068601" y="2592199"/>
                </a:cubicBezTo>
                <a:cubicBezTo>
                  <a:pt x="1063008" y="2603384"/>
                  <a:pt x="1055778" y="2613890"/>
                  <a:pt x="1051823" y="2625754"/>
                </a:cubicBezTo>
                <a:cubicBezTo>
                  <a:pt x="1043144" y="2651790"/>
                  <a:pt x="1042205" y="2658561"/>
                  <a:pt x="1026656" y="2684477"/>
                </a:cubicBezTo>
                <a:cubicBezTo>
                  <a:pt x="1016281" y="2701768"/>
                  <a:pt x="1004285" y="2718033"/>
                  <a:pt x="993100" y="2734811"/>
                </a:cubicBezTo>
                <a:cubicBezTo>
                  <a:pt x="987507" y="2743200"/>
                  <a:pt x="980831" y="2750960"/>
                  <a:pt x="976322" y="2759978"/>
                </a:cubicBezTo>
                <a:cubicBezTo>
                  <a:pt x="956804" y="2799014"/>
                  <a:pt x="956358" y="2803375"/>
                  <a:pt x="925988" y="2843868"/>
                </a:cubicBezTo>
                <a:lnTo>
                  <a:pt x="850487" y="2944536"/>
                </a:lnTo>
                <a:cubicBezTo>
                  <a:pt x="842098" y="2955721"/>
                  <a:pt x="835207" y="2968205"/>
                  <a:pt x="825320" y="2978092"/>
                </a:cubicBezTo>
                <a:cubicBezTo>
                  <a:pt x="814135" y="2989277"/>
                  <a:pt x="802273" y="2999825"/>
                  <a:pt x="791764" y="3011648"/>
                </a:cubicBezTo>
                <a:cubicBezTo>
                  <a:pt x="779868" y="3025031"/>
                  <a:pt x="768951" y="3039269"/>
                  <a:pt x="758208" y="3053593"/>
                </a:cubicBezTo>
                <a:cubicBezTo>
                  <a:pt x="752159" y="3061659"/>
                  <a:pt x="748560" y="3071631"/>
                  <a:pt x="741431" y="3078760"/>
                </a:cubicBezTo>
                <a:cubicBezTo>
                  <a:pt x="734302" y="3085889"/>
                  <a:pt x="724653" y="3089945"/>
                  <a:pt x="716264" y="3095538"/>
                </a:cubicBezTo>
                <a:cubicBezTo>
                  <a:pt x="685504" y="3141678"/>
                  <a:pt x="716264" y="3102529"/>
                  <a:pt x="674319" y="3137483"/>
                </a:cubicBezTo>
                <a:cubicBezTo>
                  <a:pt x="591860" y="3206199"/>
                  <a:pt x="698363" y="3121828"/>
                  <a:pt x="632374" y="3187817"/>
                </a:cubicBezTo>
                <a:cubicBezTo>
                  <a:pt x="621969" y="3198222"/>
                  <a:pt x="587941" y="3220235"/>
                  <a:pt x="573651" y="3229762"/>
                </a:cubicBezTo>
                <a:cubicBezTo>
                  <a:pt x="527598" y="3298841"/>
                  <a:pt x="587811" y="3219680"/>
                  <a:pt x="531706" y="3263318"/>
                </a:cubicBezTo>
                <a:cubicBezTo>
                  <a:pt x="512977" y="3277885"/>
                  <a:pt x="499900" y="3298829"/>
                  <a:pt x="481372" y="3313652"/>
                </a:cubicBezTo>
                <a:cubicBezTo>
                  <a:pt x="467390" y="3324837"/>
                  <a:pt x="452810" y="3335312"/>
                  <a:pt x="439427" y="3347208"/>
                </a:cubicBezTo>
                <a:cubicBezTo>
                  <a:pt x="427604" y="3357717"/>
                  <a:pt x="418023" y="3370637"/>
                  <a:pt x="405871" y="3380764"/>
                </a:cubicBezTo>
                <a:cubicBezTo>
                  <a:pt x="384389" y="3398666"/>
                  <a:pt x="354270" y="3407831"/>
                  <a:pt x="338759" y="3431098"/>
                </a:cubicBezTo>
                <a:cubicBezTo>
                  <a:pt x="322262" y="3455844"/>
                  <a:pt x="321036" y="3461247"/>
                  <a:pt x="296814" y="3481432"/>
                </a:cubicBezTo>
                <a:cubicBezTo>
                  <a:pt x="289069" y="3487887"/>
                  <a:pt x="279183" y="3491512"/>
                  <a:pt x="271647" y="3498210"/>
                </a:cubicBezTo>
                <a:cubicBezTo>
                  <a:pt x="253913" y="3513974"/>
                  <a:pt x="238091" y="3531765"/>
                  <a:pt x="221313" y="3548543"/>
                </a:cubicBezTo>
                <a:cubicBezTo>
                  <a:pt x="198178" y="3571678"/>
                  <a:pt x="198232" y="3574915"/>
                  <a:pt x="170979" y="3590488"/>
                </a:cubicBezTo>
                <a:cubicBezTo>
                  <a:pt x="160121" y="3596693"/>
                  <a:pt x="147427" y="3599763"/>
                  <a:pt x="137423" y="3607266"/>
                </a:cubicBezTo>
                <a:cubicBezTo>
                  <a:pt x="124768" y="3616757"/>
                  <a:pt x="116219" y="3630940"/>
                  <a:pt x="103867" y="3640822"/>
                </a:cubicBezTo>
                <a:cubicBezTo>
                  <a:pt x="88121" y="3653419"/>
                  <a:pt x="53533" y="3674378"/>
                  <a:pt x="53533" y="3674378"/>
                </a:cubicBezTo>
                <a:cubicBezTo>
                  <a:pt x="47940" y="3682767"/>
                  <a:pt x="43884" y="3692416"/>
                  <a:pt x="36755" y="3699545"/>
                </a:cubicBezTo>
                <a:cubicBezTo>
                  <a:pt x="29626" y="3706674"/>
                  <a:pt x="17886" y="3708450"/>
                  <a:pt x="11588" y="3716323"/>
                </a:cubicBezTo>
                <a:cubicBezTo>
                  <a:pt x="6064" y="3723228"/>
                  <a:pt x="-5644" y="3741490"/>
                  <a:pt x="3199" y="3741490"/>
                </a:cubicBezTo>
                <a:cubicBezTo>
                  <a:pt x="13281" y="3741490"/>
                  <a:pt x="15882" y="3725536"/>
                  <a:pt x="19977" y="3716323"/>
                </a:cubicBezTo>
                <a:cubicBezTo>
                  <a:pt x="27160" y="3700162"/>
                  <a:pt x="26945" y="3680704"/>
                  <a:pt x="36755" y="3665989"/>
                </a:cubicBezTo>
                <a:cubicBezTo>
                  <a:pt x="42348" y="3657600"/>
                  <a:pt x="49024" y="3649840"/>
                  <a:pt x="53533" y="3640822"/>
                </a:cubicBezTo>
                <a:cubicBezTo>
                  <a:pt x="60581" y="3626726"/>
                  <a:pt x="66279" y="3595538"/>
                  <a:pt x="70311" y="3582099"/>
                </a:cubicBezTo>
                <a:cubicBezTo>
                  <a:pt x="75393" y="3565159"/>
                  <a:pt x="81496" y="3548543"/>
                  <a:pt x="87089" y="3531765"/>
                </a:cubicBezTo>
                <a:cubicBezTo>
                  <a:pt x="104999" y="3478035"/>
                  <a:pt x="98772" y="3498363"/>
                  <a:pt x="61922" y="3590488"/>
                </a:cubicBezTo>
                <a:cubicBezTo>
                  <a:pt x="41399" y="3641795"/>
                  <a:pt x="53497" y="3619903"/>
                  <a:pt x="28366" y="3657600"/>
                </a:cubicBezTo>
                <a:cubicBezTo>
                  <a:pt x="25570" y="3668785"/>
                  <a:pt x="19977" y="3679626"/>
                  <a:pt x="19977" y="3691156"/>
                </a:cubicBezTo>
                <a:cubicBezTo>
                  <a:pt x="19977" y="3699999"/>
                  <a:pt x="19547" y="3715678"/>
                  <a:pt x="28366" y="3716323"/>
                </a:cubicBezTo>
                <a:cubicBezTo>
                  <a:pt x="139921" y="3724486"/>
                  <a:pt x="252073" y="3716323"/>
                  <a:pt x="363926" y="371632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88298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1092</TotalTime>
  <Words>3213</Words>
  <Application>Microsoft Office PowerPoint</Application>
  <PresentationFormat>Widescreen</PresentationFormat>
  <Paragraphs>291</Paragraphs>
  <Slides>60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60</vt:i4>
      </vt:variant>
    </vt:vector>
  </HeadingPairs>
  <TitlesOfParts>
    <vt:vector size="68" baseType="lpstr">
      <vt:lpstr>-apple-system</vt:lpstr>
      <vt:lpstr>Arial</vt:lpstr>
      <vt:lpstr>Calibri</vt:lpstr>
      <vt:lpstr>Calibri Light</vt:lpstr>
      <vt:lpstr>inherit</vt:lpstr>
      <vt:lpstr>raleway</vt:lpstr>
      <vt:lpstr>Roboto</vt:lpstr>
      <vt:lpstr>Office Theme</vt:lpstr>
      <vt:lpstr>Machine Learning</vt:lpstr>
      <vt:lpstr>Ridge Lasso</vt:lpstr>
      <vt:lpstr>Bias and Variance</vt:lpstr>
      <vt:lpstr>MultiCollinearity</vt:lpstr>
      <vt:lpstr>PowerPoint Presentation</vt:lpstr>
      <vt:lpstr>PowerPoint Presentation</vt:lpstr>
      <vt:lpstr>PowerPoint Presentation</vt:lpstr>
      <vt:lpstr>Hypothesis Testing</vt:lpstr>
      <vt:lpstr>T test,Chi Square Test, Anova Test</vt:lpstr>
      <vt:lpstr>Some optional links</vt:lpstr>
      <vt:lpstr>Performance Metrics For Classification</vt:lpstr>
      <vt:lpstr>PowerPoint Presentation</vt:lpstr>
      <vt:lpstr>Precision vs Recall</vt:lpstr>
      <vt:lpstr>PR vs ROC curve</vt:lpstr>
      <vt:lpstr>F-beta</vt:lpstr>
      <vt:lpstr> Logistic Regression</vt:lpstr>
      <vt:lpstr>PowerPoint Presentation</vt:lpstr>
      <vt:lpstr>Decision Tree </vt:lpstr>
      <vt:lpstr>PowerPoint Presentation</vt:lpstr>
      <vt:lpstr>Gini Impurity</vt:lpstr>
      <vt:lpstr>Decision Tree Split For Numerical Feature</vt:lpstr>
      <vt:lpstr>Performance Metrics(ROC,AUC Curve)</vt:lpstr>
      <vt:lpstr>KNNs:</vt:lpstr>
      <vt:lpstr>Ensemble: What is Bagging</vt:lpstr>
      <vt:lpstr>Random Forest Classifier </vt:lpstr>
      <vt:lpstr>Handling imbalanced Dataset </vt:lpstr>
      <vt:lpstr>AdaBoost (BOOSTING TECHNIQUES)</vt:lpstr>
      <vt:lpstr>PowerPoint Presentation</vt:lpstr>
      <vt:lpstr>Euclidean Distance and Manhattan Distance</vt:lpstr>
      <vt:lpstr>K Means Clustering</vt:lpstr>
      <vt:lpstr>How we choose the value of k?</vt:lpstr>
      <vt:lpstr>Hierarchical Clustering</vt:lpstr>
      <vt:lpstr>PowerPoint Presentation</vt:lpstr>
      <vt:lpstr>DBSCAN Clustering</vt:lpstr>
      <vt:lpstr>PowerPoint Presentation</vt:lpstr>
      <vt:lpstr>Curse of Dimensionality</vt:lpstr>
      <vt:lpstr>Dimensional Reduction</vt:lpstr>
      <vt:lpstr>Cross Validation</vt:lpstr>
      <vt:lpstr>Support Vector Machine </vt:lpstr>
      <vt:lpstr>PowerPoint Presentation</vt:lpstr>
      <vt:lpstr>Gradient Boosting</vt:lpstr>
      <vt:lpstr>PowerPoint Presentation</vt:lpstr>
      <vt:lpstr>Stemming and Lemmatization</vt:lpstr>
      <vt:lpstr>Bag Of Words</vt:lpstr>
      <vt:lpstr>TF-IDF</vt:lpstr>
      <vt:lpstr>Interview Prep </vt:lpstr>
      <vt:lpstr>Feature Scaling</vt:lpstr>
      <vt:lpstr>Outliers and imbalanced dataset problem:</vt:lpstr>
      <vt:lpstr>High dimensionality Problem</vt:lpstr>
      <vt:lpstr>Naïve Bayes Classifier</vt:lpstr>
      <vt:lpstr>Linear Regression</vt:lpstr>
      <vt:lpstr>Support Vector Machines</vt:lpstr>
      <vt:lpstr>Decision Trees</vt:lpstr>
      <vt:lpstr>Logistic Regression</vt:lpstr>
      <vt:lpstr>Random Forest Algo</vt:lpstr>
      <vt:lpstr>Some concepts:</vt:lpstr>
      <vt:lpstr>Difference between AdaBoost and XGBoost.</vt:lpstr>
      <vt:lpstr>Pearson correlation vs Spearman correlation </vt:lpstr>
      <vt:lpstr>Glove vs Word2Vev</vt:lpstr>
      <vt:lpstr>Confidence Interval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murad mansoor</dc:creator>
  <cp:lastModifiedBy>murad mansoor</cp:lastModifiedBy>
  <cp:revision>71</cp:revision>
  <dcterms:created xsi:type="dcterms:W3CDTF">2021-03-06T06:41:23Z</dcterms:created>
  <dcterms:modified xsi:type="dcterms:W3CDTF">2021-03-07T17:04:54Z</dcterms:modified>
</cp:coreProperties>
</file>